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3"/>
    <p:sldId id="390" r:id="rId4"/>
    <p:sldId id="366" r:id="rId5"/>
    <p:sldId id="277" r:id="rId6"/>
    <p:sldId id="391" r:id="rId7"/>
    <p:sldId id="392" r:id="rId8"/>
    <p:sldId id="373" r:id="rId9"/>
    <p:sldId id="374" r:id="rId10"/>
    <p:sldId id="375" r:id="rId11"/>
    <p:sldId id="376" r:id="rId12"/>
    <p:sldId id="377" r:id="rId13"/>
    <p:sldId id="378" r:id="rId14"/>
    <p:sldId id="381" r:id="rId15"/>
    <p:sldId id="394" r:id="rId16"/>
    <p:sldId id="395" r:id="rId17"/>
    <p:sldId id="382" r:id="rId18"/>
    <p:sldId id="383" r:id="rId19"/>
    <p:sldId id="384" r:id="rId20"/>
    <p:sldId id="393" r:id="rId21"/>
    <p:sldId id="397" r:id="rId22"/>
    <p:sldId id="398" r:id="rId23"/>
    <p:sldId id="399" r:id="rId24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70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notesMaster" Target="notesMasters/notesMaster1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Calibri" panose="020F0502020204030204" pitchFamily="34" charset="0"/>
              </a:rPr>
            </a:fld>
            <a:endParaRPr lang="zh-CN" altLang="en-US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Calibri" panose="020F0502020204030204" pitchFamily="34" charset="0"/>
              </a:rPr>
            </a:fld>
            <a:endParaRPr lang="zh-CN" altLang="en-US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Calibri" panose="020F0502020204030204" pitchFamily="34" charset="0"/>
              </a:rPr>
            </a:fld>
            <a:endParaRPr lang="zh-CN" altLang="en-US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Calibri" panose="020F0502020204030204" pitchFamily="34" charset="0"/>
              </a:rPr>
            </a:fld>
            <a:endParaRPr lang="zh-CN" altLang="en-US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Calibri" panose="020F0502020204030204" pitchFamily="34" charset="0"/>
              </a:rPr>
            </a:fld>
            <a:endParaRPr lang="zh-CN" altLang="en-US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Calibri" panose="020F0502020204030204" pitchFamily="34" charset="0"/>
              </a:rPr>
            </a:fld>
            <a:endParaRPr lang="zh-CN" altLang="en-US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Calibri" panose="020F0502020204030204" pitchFamily="34" charset="0"/>
              </a:rPr>
            </a:fld>
            <a:endParaRPr lang="zh-CN" altLang="en-US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Calibri" panose="020F0502020204030204" pitchFamily="34" charset="0"/>
              </a:rPr>
            </a:fld>
            <a:endParaRPr lang="zh-CN" altLang="en-US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Calibri" panose="020F0502020204030204" pitchFamily="34" charset="0"/>
              </a:rPr>
            </a:fld>
            <a:endParaRPr lang="zh-CN" altLang="en-US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Calibri" panose="020F0502020204030204" pitchFamily="34" charset="0"/>
              </a:rPr>
            </a:fld>
            <a:endParaRPr lang="zh-CN" altLang="en-US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Calibri" panose="020F0502020204030204" pitchFamily="34" charset="0"/>
              </a:rPr>
            </a:fld>
            <a:endParaRPr lang="zh-CN" altLang="en-US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2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512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Calibri" panose="020F0502020204030204" pitchFamily="34" charset="0"/>
              </a:rPr>
            </a:fld>
            <a:endParaRPr lang="zh-CN" altLang="en-US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标题 1"/>
          <p:cNvSpPr>
            <a:spLocks noGrp="1"/>
          </p:cNvSpPr>
          <p:nvPr>
            <p:ph type="ctrTitle"/>
          </p:nvPr>
        </p:nvSpPr>
        <p:spPr>
          <a:xfrm>
            <a:off x="685800" y="1125538"/>
            <a:ext cx="7772400" cy="2474912"/>
          </a:xfrm>
        </p:spPr>
        <p:txBody>
          <a:bodyPr vert="horz" wrap="square" lIns="91440" tIns="45720" rIns="91440" bIns="45720" anchor="ctr"/>
          <a:p>
            <a:pPr eaLnBrk="1" hangingPunct="1"/>
            <a:r>
              <a:rPr lang="zh-CN" altLang="zh-CN" sz="5400" b="1" kern="1200" dirty="0">
                <a:solidFill>
                  <a:srgbClr val="FF0000"/>
                </a:solidFill>
              </a:rPr>
              <a:t>任务驱动型作文</a:t>
            </a:r>
            <a:br>
              <a:rPr lang="zh-CN" altLang="zh-CN" sz="5400" b="1" kern="1200" dirty="0">
                <a:solidFill>
                  <a:srgbClr val="FF0000"/>
                </a:solidFill>
              </a:rPr>
            </a:br>
            <a:r>
              <a:rPr lang="zh-CN" altLang="zh-CN" sz="5400" b="1" kern="1200" dirty="0">
                <a:solidFill>
                  <a:srgbClr val="FF0000"/>
                </a:solidFill>
              </a:rPr>
              <a:t>写作方法</a:t>
            </a:r>
            <a:r>
              <a:rPr lang="zh-CN" altLang="en-US" sz="5400" b="1" kern="1200" dirty="0">
                <a:solidFill>
                  <a:srgbClr val="FF0000"/>
                </a:solidFill>
              </a:rPr>
              <a:t>指导</a:t>
            </a:r>
            <a:br>
              <a:rPr lang="zh-CN" altLang="zh-CN" kern="1200" dirty="0">
                <a:solidFill>
                  <a:srgbClr val="0033CC"/>
                </a:solidFill>
              </a:rPr>
            </a:br>
            <a:endParaRPr lang="zh-CN" altLang="en-US" kern="1200" dirty="0">
              <a:solidFill>
                <a:srgbClr val="0033CC"/>
              </a:solidFill>
            </a:endParaRPr>
          </a:p>
        </p:txBody>
      </p:sp>
      <p:sp>
        <p:nvSpPr>
          <p:cNvPr id="6147" name="副标题 2"/>
          <p:cNvSpPr>
            <a:spLocks noGrp="1"/>
          </p:cNvSpPr>
          <p:nvPr>
            <p:ph type="subTitle" idx="1"/>
          </p:nvPr>
        </p:nvSpPr>
        <p:spPr/>
        <p:txBody>
          <a:bodyPr vert="horz" wrap="square" lIns="91440" tIns="45720" rIns="91440" bIns="45720" anchor="t"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榆林市第二中学      王霞</a:t>
            </a:r>
            <a:endParaRPr lang="zh-CN" altLang="en-US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427538" y="0"/>
            <a:ext cx="4716463" cy="6858000"/>
          </a:xfrm>
        </p:spPr>
        <p:txBody>
          <a:bodyPr vert="horz" wrap="square" lIns="91440" tIns="45720" rIns="91440" bIns="45720" numCol="1" rtlCol="0" anchor="t" anchorCtr="0" compatLnSpc="1">
            <a:normAutofit fontScale="700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2015</a:t>
            </a:r>
            <a:r>
              <a:rPr kumimoji="0" lang="zh-CN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年全国</a:t>
            </a:r>
            <a:r>
              <a:rPr kumimoji="0" 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Ⅱ卷</a:t>
            </a:r>
            <a:r>
              <a:rPr kumimoji="0" lang="zh-CN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 </a:t>
            </a:r>
            <a:r>
              <a:rPr kumimoji="0" lang="en-US" altLang="zh-CN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 </a:t>
            </a:r>
            <a:endParaRPr kumimoji="0" lang="en-US" altLang="zh-CN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阅读下面的材料，根据要求写一篇不少于</a:t>
            </a:r>
            <a:r>
              <a:rPr kumimoji="0" lang="en-US" altLang="zh-CN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800</a:t>
            </a:r>
            <a:r>
              <a:rPr kumimoji="0" lang="zh-CN" alt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字的文章。（</a:t>
            </a:r>
            <a:r>
              <a:rPr kumimoji="0" lang="en-US" altLang="zh-CN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60</a:t>
            </a:r>
            <a:r>
              <a:rPr kumimoji="0" lang="zh-CN" alt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分）</a:t>
            </a:r>
            <a:endParaRPr kumimoji="0" lang="zh-CN" altLang="en-US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         </a:t>
            </a:r>
            <a:r>
              <a:rPr kumimoji="0" lang="zh-CN" alt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当代风采人物评选活动已产生最后三名候选人：大李，笃学敏思，矢志创新，为破解生命科学之谜作出重大贡献，率领团队一举跻身国际学术最前沿。老王，爱岗敬业，练就一手绝活，变普通技术为完美艺术，走出一条从职高生到焊接大师的</a:t>
            </a:r>
            <a:r>
              <a:rPr kumimoji="0" lang="en-US" altLang="zh-CN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zh-CN" alt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大国工匠</a:t>
            </a:r>
            <a:r>
              <a:rPr kumimoji="0" lang="en-US" altLang="zh-CN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" </a:t>
            </a:r>
            <a:r>
              <a:rPr kumimoji="0" lang="zh-CN" alt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之路。小刘，酷爱摄影，跋山涉水捕捉世间美景，他的博客赢得网友一片赞叹：</a:t>
            </a:r>
            <a:r>
              <a:rPr kumimoji="0" lang="en-US" altLang="zh-CN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zh-CN" alt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你带我们品味大千世界</a:t>
            </a:r>
            <a:r>
              <a:rPr kumimoji="0" lang="en-US" altLang="zh-CN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”“</a:t>
            </a:r>
            <a:r>
              <a:rPr kumimoji="0" lang="zh-CN" alt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你帮我们留住美丽乡愁</a:t>
            </a:r>
            <a:r>
              <a:rPr kumimoji="0" lang="en-US" altLang="zh-CN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r>
              <a:rPr kumimoji="0" lang="zh-CN" alt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。</a:t>
            </a:r>
            <a:endParaRPr kumimoji="0" lang="zh-CN" altLang="en-US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         </a:t>
            </a:r>
            <a:r>
              <a:rPr kumimoji="0" lang="zh-CN" alt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这三人中，你认为谁更具风采？请综合材料内容及含意作文，</a:t>
            </a:r>
            <a:r>
              <a:rPr kumimoji="0" lang="zh-CN" altLang="en-US" sz="2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体现你的思考、权衡与选择。</a:t>
            </a:r>
            <a:r>
              <a:rPr kumimoji="0" lang="zh-CN" alt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要求选好角度，确定立意，明确文体，自拟标题：不要套作，不得抄袭。</a:t>
            </a:r>
            <a:endParaRPr kumimoji="0" lang="zh-CN" altLang="en-US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内容占位符 2"/>
          <p:cNvSpPr txBox="1"/>
          <p:nvPr/>
        </p:nvSpPr>
        <p:spPr bwMode="auto">
          <a:xfrm>
            <a:off x="0" y="0"/>
            <a:ext cx="4427538" cy="6858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zh-CN" sz="140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（</a:t>
            </a:r>
            <a:r>
              <a:rPr lang="en-US" altLang="zh-CN" sz="1400" b="1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 2016年新课标Ⅱ卷</a:t>
            </a:r>
            <a:r>
              <a:rPr lang="zh-CN" altLang="zh-CN" sz="140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） </a:t>
            </a:r>
            <a:r>
              <a:rPr lang="en-US" altLang="zh-CN" sz="140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  </a:t>
            </a:r>
            <a:endParaRPr kumimoji="0" lang="en-US" altLang="zh-CN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sz="200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阅读下面的材料，根据要求写一篇不少于800字的文章。（60分）</a:t>
            </a:r>
            <a:endParaRPr kumimoji="0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sz="200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               语文学习关系到一个人的终身发展，社会整体的语文素养关系到国家的软实力和文化自信，对于我们中学生来说，语文素养的提升主要有三条途径：课堂有效教学、课外大量阅读、社会生活实践。</a:t>
            </a:r>
            <a:endParaRPr kumimoji="0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sz="200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             请根据材料，从自己语文学习的体会出发，比较上述三条途径，阐述你的看法和理由。</a:t>
            </a:r>
            <a:endParaRPr kumimoji="0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sz="200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              要求选好角度，确定立意，明确文体，自拟标题；不要套作，不得抄袭，不得泄露个人信息。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标题 1"/>
          <p:cNvSpPr>
            <a:spLocks noGrp="1"/>
          </p:cNvSpPr>
          <p:nvPr>
            <p:ph type="title"/>
          </p:nvPr>
        </p:nvSpPr>
        <p:spPr>
          <a:xfrm>
            <a:off x="457200" y="-14287"/>
            <a:ext cx="8229600" cy="1143000"/>
          </a:xfrm>
        </p:spPr>
        <p:txBody>
          <a:bodyPr vert="horz" wrap="square" lIns="91440" tIns="45720" rIns="91440" bIns="45720" anchor="ctr"/>
          <a:p>
            <a:pPr eaLnBrk="1" hangingPunct="1"/>
            <a:r>
              <a:rPr lang="zh-CN" altLang="zh-CN" b="1" dirty="0">
                <a:solidFill>
                  <a:srgbClr val="FF0000"/>
                </a:solidFill>
              </a:rPr>
              <a:t>任务驱动型作文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9459" name="内容占位符 2"/>
          <p:cNvSpPr>
            <a:spLocks noGrp="1"/>
          </p:cNvSpPr>
          <p:nvPr>
            <p:ph idx="1"/>
          </p:nvPr>
        </p:nvSpPr>
        <p:spPr>
          <a:xfrm>
            <a:off x="457200" y="944245"/>
            <a:ext cx="8229600" cy="5154930"/>
          </a:xfrm>
        </p:spPr>
        <p:txBody>
          <a:bodyPr vert="horz" wrap="square" lIns="91440" tIns="45720" rIns="91440" bIns="45720" anchor="t"/>
          <a:p>
            <a:pPr eaLnBrk="1" latinLnBrk="0" hangingPunct="1">
              <a:lnSpc>
                <a:spcPct val="150000"/>
              </a:lnSpc>
              <a:spcBef>
                <a:spcPts val="0"/>
              </a:spcBef>
            </a:pPr>
            <a:r>
              <a:rPr lang="zh-CN" altLang="en-US" sz="2800" b="1" dirty="0">
                <a:solidFill>
                  <a:srgbClr val="FF0000"/>
                </a:solidFill>
              </a:rPr>
              <a:t>         </a:t>
            </a:r>
            <a:r>
              <a:rPr lang="zh-CN" altLang="en-US" sz="2800" b="1" dirty="0">
                <a:solidFill>
                  <a:schemeClr val="tx1"/>
                </a:solidFill>
              </a:rPr>
              <a:t>在材料引发考生思考、激发写作欲望的基础上，通过增加任务型指令，着力发挥试题引导写作的功能，增强写作的针对性，使考生在真实的情境中辨析关键概念，在多维度的比较中说理论证。        </a:t>
            </a:r>
            <a:endParaRPr lang="zh-CN" altLang="en-US" sz="2800" b="1" dirty="0">
              <a:solidFill>
                <a:schemeClr val="tx1"/>
              </a:solidFill>
            </a:endParaRPr>
          </a:p>
          <a:p>
            <a:pPr eaLnBrk="1" latinLnBrk="0" hangingPunct="1">
              <a:lnSpc>
                <a:spcPct val="150000"/>
              </a:lnSpc>
              <a:spcBef>
                <a:spcPts val="0"/>
              </a:spcBef>
            </a:pPr>
            <a:r>
              <a:rPr lang="zh-CN" altLang="en-US" sz="2800" b="1" dirty="0">
                <a:solidFill>
                  <a:schemeClr val="tx1"/>
                </a:solidFill>
              </a:rPr>
              <a:t>         这种作文题重在考查学生对一事物或社会现象的态度与看法，思维的深度与广度，表达的清晰与晓畅。</a:t>
            </a:r>
            <a:endParaRPr lang="zh-CN" altLang="en-US" sz="2800" b="1" dirty="0">
              <a:solidFill>
                <a:schemeClr val="tx1"/>
              </a:solidFill>
            </a:endParaRPr>
          </a:p>
          <a:p>
            <a:pPr eaLnBrk="1" hangingPunct="1">
              <a:lnSpc>
                <a:spcPts val="3600"/>
              </a:lnSpc>
            </a:pPr>
            <a:r>
              <a:rPr lang="zh-CN" altLang="en-US" sz="2800" b="1" dirty="0">
                <a:solidFill>
                  <a:schemeClr val="tx1"/>
                </a:solidFill>
              </a:rPr>
              <a:t>         </a:t>
            </a:r>
            <a:endParaRPr lang="zh-CN" altLang="en-US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内容占位符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 vert="horz" wrap="square" lIns="91440" tIns="45720" rIns="91440" bIns="45720" anchor="t"/>
          <a:p>
            <a:pPr eaLnBrk="1" hangingPunct="1"/>
            <a:endParaRPr lang="zh-CN" altLang="en-US" dirty="0"/>
          </a:p>
          <a:p>
            <a:pPr eaLnBrk="1" hangingPunct="1"/>
            <a:endParaRPr lang="zh-CN" altLang="en-US" dirty="0"/>
          </a:p>
          <a:p>
            <a:pPr eaLnBrk="1" hangingPunct="1">
              <a:lnSpc>
                <a:spcPts val="3900"/>
              </a:lnSpc>
            </a:pPr>
            <a:r>
              <a:rPr lang="en-US" altLang="zh-CN" b="1" dirty="0">
                <a:solidFill>
                  <a:srgbClr val="FF0000"/>
                </a:solidFill>
              </a:rPr>
              <a:t>(</a:t>
            </a:r>
            <a:r>
              <a:rPr lang="zh-CN" altLang="zh-CN" b="1" dirty="0">
                <a:solidFill>
                  <a:srgbClr val="FF0000"/>
                </a:solidFill>
              </a:rPr>
              <a:t>二</a:t>
            </a:r>
            <a:r>
              <a:rPr lang="en-US" altLang="zh-CN" b="1" dirty="0">
                <a:solidFill>
                  <a:srgbClr val="FF0000"/>
                </a:solidFill>
              </a:rPr>
              <a:t>)</a:t>
            </a:r>
            <a:r>
              <a:rPr lang="zh-CN" altLang="zh-CN" b="1" dirty="0">
                <a:solidFill>
                  <a:srgbClr val="FF0000"/>
                </a:solidFill>
              </a:rPr>
              <a:t>、任务驱动型作文写作的解题思路</a:t>
            </a:r>
            <a:endParaRPr lang="zh-CN" altLang="zh-CN" b="1" dirty="0">
              <a:solidFill>
                <a:srgbClr val="FF0000"/>
              </a:solidFill>
            </a:endParaRPr>
          </a:p>
          <a:p>
            <a:pPr eaLnBrk="1" hangingPunct="1">
              <a:lnSpc>
                <a:spcPts val="3900"/>
              </a:lnSpc>
            </a:pPr>
            <a:r>
              <a:rPr lang="en-US" altLang="zh-CN" b="1" dirty="0">
                <a:solidFill>
                  <a:srgbClr val="0000FF"/>
                </a:solidFill>
              </a:rPr>
              <a:t>1</a:t>
            </a:r>
            <a:r>
              <a:rPr lang="zh-CN" altLang="zh-CN" b="1" dirty="0">
                <a:solidFill>
                  <a:srgbClr val="0000FF"/>
                </a:solidFill>
              </a:rPr>
              <a:t>、体式驱动</a:t>
            </a:r>
            <a:r>
              <a:rPr lang="en-US" altLang="zh-CN" b="1" dirty="0">
                <a:solidFill>
                  <a:srgbClr val="0000FF"/>
                </a:solidFill>
              </a:rPr>
              <a:t>----</a:t>
            </a:r>
            <a:r>
              <a:rPr lang="zh-CN" altLang="zh-CN" b="1" dirty="0">
                <a:solidFill>
                  <a:srgbClr val="0000FF"/>
                </a:solidFill>
              </a:rPr>
              <a:t>写成什么样的文体</a:t>
            </a:r>
            <a:endParaRPr lang="zh-CN" altLang="zh-CN" b="1" dirty="0">
              <a:solidFill>
                <a:srgbClr val="0000FF"/>
              </a:solidFill>
            </a:endParaRPr>
          </a:p>
          <a:p>
            <a:pPr eaLnBrk="1" hangingPunct="1">
              <a:lnSpc>
                <a:spcPts val="3900"/>
              </a:lnSpc>
            </a:pPr>
            <a:r>
              <a:rPr lang="en-US" altLang="zh-CN" b="1" dirty="0">
                <a:solidFill>
                  <a:srgbClr val="0000FF"/>
                </a:solidFill>
              </a:rPr>
              <a:t>2</a:t>
            </a:r>
            <a:r>
              <a:rPr lang="zh-CN" altLang="zh-CN" b="1" dirty="0">
                <a:solidFill>
                  <a:srgbClr val="0000FF"/>
                </a:solidFill>
              </a:rPr>
              <a:t>、内容驱动</a:t>
            </a:r>
            <a:r>
              <a:rPr lang="en-US" altLang="zh-CN" b="1" dirty="0">
                <a:solidFill>
                  <a:srgbClr val="0000FF"/>
                </a:solidFill>
              </a:rPr>
              <a:t>----</a:t>
            </a:r>
            <a:r>
              <a:rPr lang="zh-CN" altLang="en-US" b="1" dirty="0">
                <a:solidFill>
                  <a:srgbClr val="0000FF"/>
                </a:solidFill>
              </a:rPr>
              <a:t>写作内容是什么</a:t>
            </a:r>
            <a:endParaRPr lang="zh-CN" altLang="en-US" b="1" dirty="0">
              <a:solidFill>
                <a:srgbClr val="0000FF"/>
              </a:solidFill>
            </a:endParaRPr>
          </a:p>
          <a:p>
            <a:pPr eaLnBrk="1" hangingPunct="1">
              <a:lnSpc>
                <a:spcPts val="3900"/>
              </a:lnSpc>
            </a:pPr>
            <a:r>
              <a:rPr lang="en-US" altLang="zh-CN" b="1" dirty="0">
                <a:solidFill>
                  <a:srgbClr val="0000FF"/>
                </a:solidFill>
              </a:rPr>
              <a:t>3</a:t>
            </a:r>
            <a:r>
              <a:rPr lang="zh-CN" altLang="zh-CN" b="1" dirty="0">
                <a:solidFill>
                  <a:srgbClr val="0000FF"/>
                </a:solidFill>
              </a:rPr>
              <a:t>、思维驱动</a:t>
            </a:r>
            <a:r>
              <a:rPr lang="en-US" altLang="zh-CN" b="1" dirty="0">
                <a:solidFill>
                  <a:srgbClr val="0000FF"/>
                </a:solidFill>
              </a:rPr>
              <a:t>----</a:t>
            </a:r>
            <a:r>
              <a:rPr lang="zh-CN" altLang="en-US" b="1" dirty="0">
                <a:solidFill>
                  <a:srgbClr val="0000FF"/>
                </a:solidFill>
              </a:rPr>
              <a:t>问题的焦点、写作的着力点</a:t>
            </a:r>
            <a:endParaRPr lang="zh-CN" altLang="en-US" b="1" dirty="0">
              <a:solidFill>
                <a:srgbClr val="0000FF"/>
              </a:solidFill>
            </a:endParaRPr>
          </a:p>
          <a:p>
            <a:pPr eaLnBrk="1" hangingPunct="1">
              <a:lnSpc>
                <a:spcPts val="3900"/>
              </a:lnSpc>
            </a:pPr>
            <a:r>
              <a:rPr lang="en-US" altLang="zh-CN" b="1" dirty="0">
                <a:solidFill>
                  <a:srgbClr val="0000FF"/>
                </a:solidFill>
              </a:rPr>
              <a:t>4</a:t>
            </a:r>
            <a:r>
              <a:rPr lang="zh-CN" altLang="zh-CN" b="1" dirty="0">
                <a:solidFill>
                  <a:srgbClr val="0000FF"/>
                </a:solidFill>
              </a:rPr>
              <a:t>、对象驱动</a:t>
            </a:r>
            <a:r>
              <a:rPr lang="en-US" altLang="zh-CN" b="1" dirty="0">
                <a:solidFill>
                  <a:srgbClr val="0000FF"/>
                </a:solidFill>
              </a:rPr>
              <a:t>----</a:t>
            </a:r>
            <a:r>
              <a:rPr lang="zh-CN" altLang="zh-CN" b="1" dirty="0">
                <a:solidFill>
                  <a:srgbClr val="0000FF"/>
                </a:solidFill>
              </a:rPr>
              <a:t>对以上事情你怎么看</a:t>
            </a:r>
            <a:endParaRPr lang="zh-CN" altLang="en-US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内容占位符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 vert="horz" wrap="square" lIns="91440" tIns="45720" rIns="91440" bIns="45720" anchor="t"/>
          <a:p>
            <a:pPr eaLnBrk="1" hangingPunct="1"/>
            <a:endParaRPr lang="zh-CN" altLang="en-US" dirty="0"/>
          </a:p>
          <a:p>
            <a:pPr eaLnBrk="1" hangingPunct="1"/>
            <a:endParaRPr lang="zh-CN" altLang="en-US" dirty="0"/>
          </a:p>
          <a:p>
            <a:pPr eaLnBrk="1" hangingPunct="1">
              <a:lnSpc>
                <a:spcPts val="3900"/>
              </a:lnSpc>
            </a:pPr>
            <a:r>
              <a:rPr lang="en-US" altLang="zh-CN" b="1" dirty="0">
                <a:solidFill>
                  <a:srgbClr val="FF0000"/>
                </a:solidFill>
              </a:rPr>
              <a:t>(</a:t>
            </a:r>
            <a:r>
              <a:rPr lang="zh-CN" altLang="zh-CN" b="1" dirty="0">
                <a:solidFill>
                  <a:srgbClr val="FF0000"/>
                </a:solidFill>
              </a:rPr>
              <a:t>三）</a:t>
            </a:r>
            <a:r>
              <a:rPr lang="zh-CN" altLang="zh-CN" b="1" dirty="0">
                <a:solidFill>
                  <a:srgbClr val="FF0000"/>
                </a:solidFill>
              </a:rPr>
              <a:t>、任务驱动型作文的审题立意</a:t>
            </a:r>
            <a:endParaRPr lang="zh-CN" altLang="zh-CN" b="1" dirty="0">
              <a:solidFill>
                <a:srgbClr val="FF0000"/>
              </a:solidFill>
            </a:endParaRPr>
          </a:p>
          <a:p>
            <a:pPr eaLnBrk="1" hangingPunct="1">
              <a:lnSpc>
                <a:spcPts val="3900"/>
              </a:lnSpc>
            </a:pPr>
            <a:r>
              <a:rPr lang="en-US" altLang="zh-CN" b="1" dirty="0">
                <a:solidFill>
                  <a:srgbClr val="0000FF"/>
                </a:solidFill>
              </a:rPr>
              <a:t>1</a:t>
            </a:r>
            <a:r>
              <a:rPr lang="zh-CN" altLang="zh-CN" b="1" dirty="0">
                <a:solidFill>
                  <a:srgbClr val="0000FF"/>
                </a:solidFill>
              </a:rPr>
              <a:t>、体式驱动</a:t>
            </a:r>
            <a:r>
              <a:rPr lang="en-US" altLang="zh-CN" b="1" dirty="0">
                <a:solidFill>
                  <a:srgbClr val="0000FF"/>
                </a:solidFill>
              </a:rPr>
              <a:t>----</a:t>
            </a:r>
            <a:r>
              <a:rPr lang="zh-CN" altLang="zh-CN" b="1" dirty="0">
                <a:solidFill>
                  <a:srgbClr val="0000FF"/>
                </a:solidFill>
              </a:rPr>
              <a:t>写成什么样的文体</a:t>
            </a:r>
            <a:endParaRPr lang="zh-CN" altLang="zh-CN" b="1" dirty="0">
              <a:solidFill>
                <a:srgbClr val="0000FF"/>
              </a:solidFill>
            </a:endParaRPr>
          </a:p>
          <a:p>
            <a:pPr eaLnBrk="1" hangingPunct="1">
              <a:lnSpc>
                <a:spcPts val="3900"/>
              </a:lnSpc>
            </a:pPr>
            <a:r>
              <a:rPr lang="en-US" altLang="zh-CN" b="1" dirty="0">
                <a:solidFill>
                  <a:srgbClr val="0000FF"/>
                </a:solidFill>
              </a:rPr>
              <a:t>2</a:t>
            </a:r>
            <a:r>
              <a:rPr lang="zh-CN" altLang="zh-CN" b="1" dirty="0">
                <a:solidFill>
                  <a:srgbClr val="0000FF"/>
                </a:solidFill>
              </a:rPr>
              <a:t>、内容驱动</a:t>
            </a:r>
            <a:r>
              <a:rPr lang="en-US" altLang="zh-CN" b="1" dirty="0">
                <a:solidFill>
                  <a:srgbClr val="0000FF"/>
                </a:solidFill>
              </a:rPr>
              <a:t>----</a:t>
            </a:r>
            <a:r>
              <a:rPr lang="zh-CN" altLang="en-US" b="1" dirty="0">
                <a:solidFill>
                  <a:srgbClr val="0000FF"/>
                </a:solidFill>
              </a:rPr>
              <a:t>写作内容是什么</a:t>
            </a:r>
            <a:endParaRPr lang="zh-CN" altLang="en-US" b="1" dirty="0">
              <a:solidFill>
                <a:srgbClr val="0000FF"/>
              </a:solidFill>
            </a:endParaRPr>
          </a:p>
          <a:p>
            <a:pPr eaLnBrk="1" hangingPunct="1">
              <a:lnSpc>
                <a:spcPts val="3900"/>
              </a:lnSpc>
            </a:pPr>
            <a:r>
              <a:rPr lang="en-US" altLang="zh-CN" b="1" dirty="0">
                <a:solidFill>
                  <a:srgbClr val="0000FF"/>
                </a:solidFill>
              </a:rPr>
              <a:t>3</a:t>
            </a:r>
            <a:r>
              <a:rPr lang="zh-CN" altLang="zh-CN" b="1" dirty="0">
                <a:solidFill>
                  <a:srgbClr val="0000FF"/>
                </a:solidFill>
              </a:rPr>
              <a:t>、思维驱动</a:t>
            </a:r>
            <a:r>
              <a:rPr lang="en-US" altLang="zh-CN" b="1" dirty="0">
                <a:solidFill>
                  <a:srgbClr val="0000FF"/>
                </a:solidFill>
              </a:rPr>
              <a:t>----</a:t>
            </a:r>
            <a:r>
              <a:rPr lang="zh-CN" altLang="en-US" b="1" dirty="0">
                <a:solidFill>
                  <a:srgbClr val="0000FF"/>
                </a:solidFill>
              </a:rPr>
              <a:t>问题的焦点、写作的着力点</a:t>
            </a:r>
            <a:endParaRPr lang="zh-CN" altLang="en-US" b="1" dirty="0">
              <a:solidFill>
                <a:srgbClr val="0000FF"/>
              </a:solidFill>
            </a:endParaRPr>
          </a:p>
          <a:p>
            <a:pPr eaLnBrk="1" hangingPunct="1">
              <a:lnSpc>
                <a:spcPts val="3900"/>
              </a:lnSpc>
            </a:pPr>
            <a:r>
              <a:rPr lang="en-US" altLang="zh-CN" b="1" dirty="0">
                <a:solidFill>
                  <a:srgbClr val="0000FF"/>
                </a:solidFill>
              </a:rPr>
              <a:t>4</a:t>
            </a:r>
            <a:r>
              <a:rPr lang="zh-CN" altLang="zh-CN" b="1" dirty="0">
                <a:solidFill>
                  <a:srgbClr val="0000FF"/>
                </a:solidFill>
              </a:rPr>
              <a:t>、对象驱动</a:t>
            </a:r>
            <a:r>
              <a:rPr lang="en-US" altLang="zh-CN" b="1" dirty="0">
                <a:solidFill>
                  <a:srgbClr val="0000FF"/>
                </a:solidFill>
              </a:rPr>
              <a:t>----</a:t>
            </a:r>
            <a:r>
              <a:rPr lang="zh-CN" altLang="zh-CN" b="1" dirty="0">
                <a:solidFill>
                  <a:srgbClr val="0000FF"/>
                </a:solidFill>
              </a:rPr>
              <a:t>对以上事情你怎么看</a:t>
            </a:r>
            <a:endParaRPr lang="zh-CN" altLang="en-US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内容占位符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 vert="horz" wrap="square" lIns="91440" tIns="45720" rIns="91440" bIns="45720" anchor="t"/>
          <a:p>
            <a:pPr eaLnBrk="1" hangingPunct="1"/>
            <a:endParaRPr lang="zh-CN" altLang="en-US" dirty="0"/>
          </a:p>
          <a:p>
            <a:pPr eaLnBrk="1" hangingPunct="1"/>
            <a:endParaRPr lang="zh-CN" altLang="en-US" dirty="0"/>
          </a:p>
          <a:p>
            <a:pPr eaLnBrk="1" hangingPunct="1">
              <a:lnSpc>
                <a:spcPts val="3900"/>
              </a:lnSpc>
            </a:pPr>
            <a:r>
              <a:rPr lang="zh-CN" altLang="zh-CN" b="1" dirty="0">
                <a:solidFill>
                  <a:srgbClr val="FF0000"/>
                </a:solidFill>
              </a:rPr>
              <a:t>（四）、任务驱动型作文写作思路</a:t>
            </a:r>
            <a:endParaRPr lang="zh-CN" altLang="zh-CN" b="1" dirty="0">
              <a:solidFill>
                <a:srgbClr val="FF0000"/>
              </a:solidFill>
            </a:endParaRPr>
          </a:p>
          <a:p>
            <a:pPr eaLnBrk="1" hangingPunct="1">
              <a:lnSpc>
                <a:spcPts val="3900"/>
              </a:lnSpc>
            </a:pPr>
            <a:r>
              <a:rPr lang="en-US" altLang="zh-CN" b="1" dirty="0">
                <a:solidFill>
                  <a:srgbClr val="0000FF"/>
                </a:solidFill>
              </a:rPr>
              <a:t>1</a:t>
            </a:r>
            <a:r>
              <a:rPr lang="zh-CN" altLang="zh-CN" b="1" dirty="0">
                <a:solidFill>
                  <a:srgbClr val="0000FF"/>
                </a:solidFill>
              </a:rPr>
              <a:t>、明确写作要求，弄清任务</a:t>
            </a:r>
            <a:endParaRPr lang="zh-CN" altLang="zh-CN" b="1" dirty="0">
              <a:solidFill>
                <a:srgbClr val="0000FF"/>
              </a:solidFill>
            </a:endParaRPr>
          </a:p>
          <a:p>
            <a:pPr eaLnBrk="1" hangingPunct="1">
              <a:lnSpc>
                <a:spcPts val="3900"/>
              </a:lnSpc>
            </a:pPr>
            <a:r>
              <a:rPr lang="en-US" altLang="zh-CN" b="1" dirty="0">
                <a:solidFill>
                  <a:srgbClr val="0000FF"/>
                </a:solidFill>
              </a:rPr>
              <a:t>2</a:t>
            </a:r>
            <a:r>
              <a:rPr lang="zh-CN" altLang="zh-CN" b="1" dirty="0">
                <a:solidFill>
                  <a:srgbClr val="0000FF"/>
                </a:solidFill>
              </a:rPr>
              <a:t>、抓住材料核心事实，明辨是非</a:t>
            </a:r>
            <a:endParaRPr lang="zh-CN" altLang="zh-CN" b="1" dirty="0">
              <a:solidFill>
                <a:srgbClr val="0000FF"/>
              </a:solidFill>
            </a:endParaRPr>
          </a:p>
          <a:p>
            <a:pPr eaLnBrk="1" hangingPunct="1">
              <a:lnSpc>
                <a:spcPts val="3900"/>
              </a:lnSpc>
            </a:pPr>
            <a:r>
              <a:rPr lang="en-US" altLang="zh-CN" b="1" dirty="0">
                <a:solidFill>
                  <a:srgbClr val="0000FF"/>
                </a:solidFill>
              </a:rPr>
              <a:t>3</a:t>
            </a:r>
            <a:r>
              <a:rPr lang="zh-CN" altLang="zh-CN" b="1" dirty="0">
                <a:solidFill>
                  <a:srgbClr val="0000FF"/>
                </a:solidFill>
              </a:rPr>
              <a:t>、选好角度，围绕是非，确立观点</a:t>
            </a:r>
            <a:endParaRPr lang="zh-CN" altLang="zh-CN" b="1" dirty="0">
              <a:solidFill>
                <a:srgbClr val="0000FF"/>
              </a:solidFill>
            </a:endParaRPr>
          </a:p>
          <a:p>
            <a:pPr eaLnBrk="1" hangingPunct="1">
              <a:lnSpc>
                <a:spcPts val="3900"/>
              </a:lnSpc>
            </a:pPr>
            <a:r>
              <a:rPr lang="en-US" altLang="zh-CN" b="1" dirty="0">
                <a:solidFill>
                  <a:srgbClr val="0000FF"/>
                </a:solidFill>
              </a:rPr>
              <a:t>4</a:t>
            </a:r>
            <a:r>
              <a:rPr lang="zh-CN" altLang="zh-CN" b="1" dirty="0">
                <a:solidFill>
                  <a:srgbClr val="0000FF"/>
                </a:solidFill>
              </a:rPr>
              <a:t>、围绕材料就事说理，类比论证展开写作</a:t>
            </a:r>
            <a:endParaRPr lang="zh-CN" altLang="en-US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标题 1"/>
          <p:cNvSpPr>
            <a:spLocks noGrp="1"/>
          </p:cNvSpPr>
          <p:nvPr>
            <p:ph type="title"/>
          </p:nvPr>
        </p:nvSpPr>
        <p:spPr>
          <a:xfrm>
            <a:off x="457200" y="-14287"/>
            <a:ext cx="8229600" cy="1143000"/>
          </a:xfrm>
        </p:spPr>
        <p:txBody>
          <a:bodyPr vert="horz" wrap="square" lIns="91440" tIns="45720" rIns="91440" bIns="45720" anchor="ctr"/>
          <a:p>
            <a:pPr eaLnBrk="1" hangingPunct="1"/>
            <a:r>
              <a:rPr lang="zh-CN" altLang="zh-CN" b="1" dirty="0">
                <a:solidFill>
                  <a:srgbClr val="FF0000"/>
                </a:solidFill>
              </a:rPr>
              <a:t>任务驱动型作文的基本框架</a:t>
            </a:r>
            <a:endParaRPr lang="zh-CN" altLang="zh-CN" b="1" dirty="0">
              <a:solidFill>
                <a:srgbClr val="FF0000"/>
              </a:solidFill>
            </a:endParaRPr>
          </a:p>
        </p:txBody>
      </p:sp>
      <p:sp>
        <p:nvSpPr>
          <p:cNvPr id="19459" name="内容占位符 2"/>
          <p:cNvSpPr>
            <a:spLocks noGrp="1"/>
          </p:cNvSpPr>
          <p:nvPr>
            <p:ph idx="1"/>
          </p:nvPr>
        </p:nvSpPr>
        <p:spPr>
          <a:xfrm>
            <a:off x="457200" y="944245"/>
            <a:ext cx="8229600" cy="5154930"/>
          </a:xfrm>
        </p:spPr>
        <p:txBody>
          <a:bodyPr vert="horz" wrap="square" lIns="91440" tIns="45720" rIns="91440" bIns="45720" anchor="t"/>
          <a:p>
            <a:pPr eaLnBrk="1" latinLnBrk="0" hangingPunct="1">
              <a:lnSpc>
                <a:spcPct val="150000"/>
              </a:lnSpc>
              <a:spcBef>
                <a:spcPts val="0"/>
              </a:spcBef>
            </a:pPr>
            <a:r>
              <a:rPr lang="zh-CN" altLang="en-US" sz="2800" b="1" dirty="0">
                <a:solidFill>
                  <a:srgbClr val="FF0000"/>
                </a:solidFill>
              </a:rPr>
              <a:t>      </a:t>
            </a:r>
            <a:r>
              <a:rPr lang="zh-CN" altLang="en-US" sz="2800" b="1" dirty="0"/>
              <a:t>　(一)一个响亮的标题</a:t>
            </a:r>
            <a:endParaRPr lang="zh-CN" altLang="en-US" sz="2800" b="1" dirty="0"/>
          </a:p>
          <a:p>
            <a:pPr eaLnBrk="1" latinLnBrk="0" hangingPunct="1">
              <a:lnSpc>
                <a:spcPct val="150000"/>
              </a:lnSpc>
              <a:spcBef>
                <a:spcPts val="0"/>
              </a:spcBef>
            </a:pPr>
            <a:r>
              <a:rPr lang="zh-CN" altLang="en-US" sz="2800" b="1" dirty="0"/>
              <a:t>　　就是在审题的基础上，明确立意，选择写作的角度，拟定一个有抢眼的题目。这个标题应尽量是从材料中抽取而出的“核心立意”，并就此选取材料中关键词句加以组合而成的简洁短语或句子。尽力不用态度而用看法或观点。能运用约定俗成的词句加以改造更为上策。能标新立异就更加理想。</a:t>
            </a:r>
            <a:endParaRPr lang="zh-CN" altLang="en-US" sz="28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标题 1"/>
          <p:cNvSpPr>
            <a:spLocks noGrp="1"/>
          </p:cNvSpPr>
          <p:nvPr>
            <p:ph type="title"/>
          </p:nvPr>
        </p:nvSpPr>
        <p:spPr>
          <a:xfrm>
            <a:off x="457200" y="-14287"/>
            <a:ext cx="8229600" cy="1143000"/>
          </a:xfrm>
        </p:spPr>
        <p:txBody>
          <a:bodyPr vert="horz" wrap="square" lIns="91440" tIns="45720" rIns="91440" bIns="45720" anchor="ctr"/>
          <a:p>
            <a:pPr eaLnBrk="1" hangingPunct="1"/>
            <a:r>
              <a:rPr lang="zh-CN" altLang="zh-CN" b="1" dirty="0">
                <a:solidFill>
                  <a:srgbClr val="FF0000"/>
                </a:solidFill>
              </a:rPr>
              <a:t>　(二)引述+表态+观点</a:t>
            </a:r>
            <a:endParaRPr lang="zh-CN" altLang="zh-CN" b="1" dirty="0">
              <a:solidFill>
                <a:srgbClr val="FF0000"/>
              </a:solidFill>
            </a:endParaRPr>
          </a:p>
        </p:txBody>
      </p:sp>
      <p:sp>
        <p:nvSpPr>
          <p:cNvPr id="19459" name="内容占位符 2"/>
          <p:cNvSpPr>
            <a:spLocks noGrp="1"/>
          </p:cNvSpPr>
          <p:nvPr>
            <p:ph idx="1"/>
          </p:nvPr>
        </p:nvSpPr>
        <p:spPr>
          <a:xfrm>
            <a:off x="457200" y="944245"/>
            <a:ext cx="8229600" cy="5154930"/>
          </a:xfrm>
        </p:spPr>
        <p:txBody>
          <a:bodyPr vert="horz" wrap="square" lIns="91440" tIns="45720" rIns="91440" bIns="45720" anchor="t"/>
          <a:p>
            <a:pPr eaLnBrk="1" latinLnBrk="0" hangingPunct="1">
              <a:lnSpc>
                <a:spcPct val="150000"/>
              </a:lnSpc>
              <a:spcBef>
                <a:spcPts val="0"/>
              </a:spcBef>
            </a:pPr>
            <a:r>
              <a:rPr lang="zh-CN" altLang="en-US" sz="2800" b="1" dirty="0">
                <a:solidFill>
                  <a:srgbClr val="FF0000"/>
                </a:solidFill>
              </a:rPr>
              <a:t>        </a:t>
            </a:r>
            <a:r>
              <a:rPr lang="zh-CN" altLang="en-US" sz="2800" b="1" dirty="0"/>
              <a:t>　正文第一段就用“引述+表态+观点”的形式，以达到“闪亮登场”的效果。引述可是直接的，也可以是间接的，但必须是有针对性的。表态一定要坚决、果断和明确。观点的呈现，不要拖泥带水，而要开门见山。</a:t>
            </a:r>
            <a:endParaRPr lang="zh-CN" altLang="en-US" sz="28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标题 1"/>
          <p:cNvSpPr>
            <a:spLocks noGrp="1"/>
          </p:cNvSpPr>
          <p:nvPr>
            <p:ph type="title"/>
          </p:nvPr>
        </p:nvSpPr>
        <p:spPr>
          <a:xfrm>
            <a:off x="457200" y="-14287"/>
            <a:ext cx="8229600" cy="1143000"/>
          </a:xfrm>
        </p:spPr>
        <p:txBody>
          <a:bodyPr vert="horz" wrap="square" lIns="91440" tIns="45720" rIns="91440" bIns="45720" anchor="ctr"/>
          <a:p>
            <a:pPr eaLnBrk="1" hangingPunct="1"/>
            <a:r>
              <a:rPr lang="zh-CN" altLang="en-US" b="1" dirty="0">
                <a:solidFill>
                  <a:srgbClr val="FF0000"/>
                </a:solidFill>
                <a:sym typeface="+mn-ea"/>
              </a:rPr>
              <a:t>  (三)分点分层阐述理由</a:t>
            </a:r>
            <a:endParaRPr lang="zh-CN" altLang="en-US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19459" name="内容占位符 2"/>
          <p:cNvSpPr>
            <a:spLocks noGrp="1"/>
          </p:cNvSpPr>
          <p:nvPr>
            <p:ph idx="1"/>
          </p:nvPr>
        </p:nvSpPr>
        <p:spPr>
          <a:xfrm>
            <a:off x="457200" y="944245"/>
            <a:ext cx="8229600" cy="5154930"/>
          </a:xfrm>
        </p:spPr>
        <p:txBody>
          <a:bodyPr vert="horz" wrap="square" lIns="91440" tIns="45720" rIns="91440" bIns="45720" anchor="t"/>
          <a:p>
            <a:pPr eaLnBrk="1" latinLnBrk="0" hangingPunct="1">
              <a:lnSpc>
                <a:spcPct val="150000"/>
              </a:lnSpc>
              <a:spcBef>
                <a:spcPts val="0"/>
              </a:spcBef>
            </a:pPr>
            <a:r>
              <a:rPr lang="zh-CN" altLang="en-US" sz="2800" b="1" dirty="0">
                <a:solidFill>
                  <a:srgbClr val="FF0000"/>
                </a:solidFill>
              </a:rPr>
              <a:t>       </a:t>
            </a:r>
            <a:r>
              <a:rPr lang="zh-CN" altLang="en-US" sz="2800" b="1" dirty="0">
                <a:solidFill>
                  <a:schemeClr val="tx1"/>
                </a:solidFill>
              </a:rPr>
              <a:t>　　有了态度与观点，没有理由就站不住脚。因此，作文的第三步必然阐述你的理由。阐述一定要具有条理性，就是分点;还要注意内容的层次性，如由浅及深，由表及里，有具体到抽象等。如此才能展示一个学生思维的深广度。         </a:t>
            </a:r>
            <a:endParaRPr lang="zh-CN" altLang="en-US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标题 1"/>
          <p:cNvSpPr>
            <a:spLocks noGrp="1"/>
          </p:cNvSpPr>
          <p:nvPr>
            <p:ph type="title"/>
          </p:nvPr>
        </p:nvSpPr>
        <p:spPr>
          <a:xfrm>
            <a:off x="457200" y="-14287"/>
            <a:ext cx="8229600" cy="1143000"/>
          </a:xfrm>
        </p:spPr>
        <p:txBody>
          <a:bodyPr vert="horz" wrap="square" lIns="91440" tIns="45720" rIns="91440" bIns="45720" anchor="ctr"/>
          <a:p>
            <a:pPr eaLnBrk="1" hangingPunct="1"/>
            <a:r>
              <a:rPr lang="zh-CN" altLang="zh-CN" b="1" dirty="0">
                <a:solidFill>
                  <a:srgbClr val="FF0000"/>
                </a:solidFill>
              </a:rPr>
              <a:t>　(四)进一步深入阐述</a:t>
            </a:r>
            <a:endParaRPr lang="zh-CN" altLang="zh-CN" b="1" dirty="0">
              <a:solidFill>
                <a:srgbClr val="FF0000"/>
              </a:solidFill>
            </a:endParaRPr>
          </a:p>
        </p:txBody>
      </p:sp>
      <p:sp>
        <p:nvSpPr>
          <p:cNvPr id="19459" name="内容占位符 2"/>
          <p:cNvSpPr>
            <a:spLocks noGrp="1"/>
          </p:cNvSpPr>
          <p:nvPr>
            <p:ph idx="1"/>
          </p:nvPr>
        </p:nvSpPr>
        <p:spPr>
          <a:xfrm>
            <a:off x="457200" y="944245"/>
            <a:ext cx="8229600" cy="5154930"/>
          </a:xfrm>
        </p:spPr>
        <p:txBody>
          <a:bodyPr vert="horz" wrap="square" lIns="91440" tIns="45720" rIns="91440" bIns="45720" anchor="t"/>
          <a:p>
            <a:pPr eaLnBrk="1" latinLnBrk="0" hangingPunct="1">
              <a:lnSpc>
                <a:spcPct val="150000"/>
              </a:lnSpc>
              <a:spcBef>
                <a:spcPts val="0"/>
              </a:spcBef>
            </a:pPr>
            <a:r>
              <a:rPr lang="zh-CN" altLang="en-US" sz="2800" b="1" dirty="0">
                <a:solidFill>
                  <a:srgbClr val="FF0000"/>
                </a:solidFill>
              </a:rPr>
              <a:t>        </a:t>
            </a:r>
            <a:r>
              <a:rPr lang="zh-CN" altLang="en-US" sz="2800" b="1" dirty="0"/>
              <a:t>针对问题提出可行的有时代意义的解决方法，即解决问题。另外，还可以“横向拓展”“纵向挖掘”和进行简易的批驳。尤其是反驳，可以预设反方，然后，进行委婉的劝说，以体现作者思维的周密性，达到任务型作文“文明说理”的要求。</a:t>
            </a:r>
            <a:r>
              <a:rPr lang="zh-CN" altLang="en-US" sz="2800" b="1" dirty="0">
                <a:solidFill>
                  <a:schemeClr val="tx1"/>
                </a:solidFill>
              </a:rPr>
              <a:t>         </a:t>
            </a:r>
            <a:endParaRPr lang="zh-CN" altLang="en-US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标题 1"/>
          <p:cNvSpPr>
            <a:spLocks noGrp="1"/>
          </p:cNvSpPr>
          <p:nvPr>
            <p:ph type="title"/>
          </p:nvPr>
        </p:nvSpPr>
        <p:spPr>
          <a:xfrm>
            <a:off x="457200" y="-14287"/>
            <a:ext cx="8229600" cy="1143000"/>
          </a:xfrm>
        </p:spPr>
        <p:txBody>
          <a:bodyPr vert="horz" wrap="square" lIns="91440" tIns="45720" rIns="91440" bIns="45720" anchor="ctr"/>
          <a:p>
            <a:pPr eaLnBrk="1" hangingPunct="1"/>
            <a:r>
              <a:rPr lang="zh-CN" altLang="zh-CN" b="1" dirty="0">
                <a:solidFill>
                  <a:srgbClr val="FF0000"/>
                </a:solidFill>
              </a:rPr>
              <a:t>　(五)联系实际，快速收尾。</a:t>
            </a:r>
            <a:endParaRPr lang="zh-CN" altLang="zh-CN" b="1" dirty="0">
              <a:solidFill>
                <a:srgbClr val="FF0000"/>
              </a:solidFill>
            </a:endParaRPr>
          </a:p>
        </p:txBody>
      </p:sp>
      <p:sp>
        <p:nvSpPr>
          <p:cNvPr id="19459" name="内容占位符 2"/>
          <p:cNvSpPr>
            <a:spLocks noGrp="1"/>
          </p:cNvSpPr>
          <p:nvPr>
            <p:ph idx="1"/>
          </p:nvPr>
        </p:nvSpPr>
        <p:spPr>
          <a:xfrm>
            <a:off x="457200" y="944245"/>
            <a:ext cx="8229600" cy="5154930"/>
          </a:xfrm>
        </p:spPr>
        <p:txBody>
          <a:bodyPr vert="horz" wrap="square" lIns="91440" tIns="45720" rIns="91440" bIns="45720" anchor="t"/>
          <a:p>
            <a:pPr eaLnBrk="1" latinLnBrk="0" hangingPunct="1">
              <a:lnSpc>
                <a:spcPct val="150000"/>
              </a:lnSpc>
              <a:spcBef>
                <a:spcPts val="0"/>
              </a:spcBef>
            </a:pPr>
            <a:r>
              <a:rPr lang="zh-CN" altLang="en-US" sz="2800" b="1" dirty="0">
                <a:solidFill>
                  <a:srgbClr val="FF0000"/>
                </a:solidFill>
              </a:rPr>
              <a:t>         </a:t>
            </a:r>
            <a:r>
              <a:rPr lang="zh-CN" altLang="en-US" sz="2800" b="1" dirty="0">
                <a:solidFill>
                  <a:schemeClr val="tx1"/>
                </a:solidFill>
              </a:rPr>
              <a:t>任何一篇文章都要考虑其现实意义，如果没有了现实意义，该文章就逊色许多。因此，学生习作也好，考场作文也好，联系实际是必须的。但是，这一环节不能太婆婆妈妈，应如一部乐曲演奏完毕，戛然而止、曲终人散、回味无穷。</a:t>
            </a:r>
            <a:endParaRPr lang="zh-CN" altLang="en-US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标题 1"/>
          <p:cNvSpPr>
            <a:spLocks noGrp="1"/>
          </p:cNvSpPr>
          <p:nvPr>
            <p:ph type="title"/>
          </p:nvPr>
        </p:nvSpPr>
        <p:spPr>
          <a:xfrm>
            <a:off x="457200" y="-199072"/>
            <a:ext cx="8229600" cy="1143000"/>
          </a:xfrm>
        </p:spPr>
        <p:txBody>
          <a:bodyPr vert="horz" wrap="square" lIns="91440" tIns="45720" rIns="91440" bIns="45720" anchor="ctr"/>
          <a:p>
            <a:pPr eaLnBrk="1" hangingPunct="1"/>
            <a:r>
              <a:rPr lang="zh-CN" altLang="zh-CN" b="1" dirty="0">
                <a:solidFill>
                  <a:srgbClr val="FF0000"/>
                </a:solidFill>
              </a:rPr>
              <a:t>　【实例品析】</a:t>
            </a:r>
            <a:endParaRPr lang="zh-CN" altLang="zh-CN" b="1" dirty="0">
              <a:solidFill>
                <a:srgbClr val="FF0000"/>
              </a:solidFill>
            </a:endParaRPr>
          </a:p>
        </p:txBody>
      </p:sp>
      <p:sp>
        <p:nvSpPr>
          <p:cNvPr id="19459" name="内容占位符 2"/>
          <p:cNvSpPr>
            <a:spLocks noGrp="1"/>
          </p:cNvSpPr>
          <p:nvPr>
            <p:ph idx="1"/>
          </p:nvPr>
        </p:nvSpPr>
        <p:spPr>
          <a:xfrm>
            <a:off x="457200" y="944245"/>
            <a:ext cx="8229600" cy="5826125"/>
          </a:xfrm>
        </p:spPr>
        <p:txBody>
          <a:bodyPr vert="horz" wrap="square" lIns="91440" tIns="45720" rIns="91440" bIns="45720" anchor="t"/>
          <a:p>
            <a:pPr eaLnBrk="1" latinLnBrk="0" hangingPunct="1">
              <a:lnSpc>
                <a:spcPts val="2200"/>
              </a:lnSpc>
              <a:spcBef>
                <a:spcPts val="0"/>
              </a:spcBef>
            </a:pPr>
            <a:r>
              <a:rPr lang="zh-CN" altLang="en-US" sz="2800" b="1" dirty="0">
                <a:solidFill>
                  <a:srgbClr val="FF0000"/>
                </a:solidFill>
              </a:rPr>
              <a:t>     </a:t>
            </a:r>
            <a:r>
              <a:rPr lang="zh-CN" altLang="en-US" sz="2400" b="1" dirty="0">
                <a:solidFill>
                  <a:srgbClr val="FF0000"/>
                </a:solidFill>
              </a:rPr>
              <a:t>  </a:t>
            </a:r>
            <a:r>
              <a:rPr lang="zh-CN" altLang="en-US" sz="2400" b="1" dirty="0">
                <a:solidFill>
                  <a:schemeClr val="tx1"/>
                </a:solidFill>
              </a:rPr>
              <a:t>阅读下面的材料，根据要求写一篇不少于800字的文章。</a:t>
            </a:r>
            <a:endParaRPr lang="zh-CN" altLang="en-US" sz="2400" b="1" dirty="0">
              <a:solidFill>
                <a:schemeClr val="tx1"/>
              </a:solidFill>
            </a:endParaRPr>
          </a:p>
          <a:p>
            <a:pPr eaLnBrk="1" latinLnBrk="0" hangingPunct="1">
              <a:lnSpc>
                <a:spcPts val="2200"/>
              </a:lnSpc>
              <a:spcBef>
                <a:spcPts val="0"/>
              </a:spcBef>
            </a:pPr>
            <a:r>
              <a:rPr lang="zh-CN" altLang="en-US" sz="2400" b="1" dirty="0">
                <a:solidFill>
                  <a:schemeClr val="tx1"/>
                </a:solidFill>
              </a:rPr>
              <a:t>　　某报为了发掘有温度和人情味的新闻，引导读者以温暖的视角看待社会，开设了《暖闻》专栏。编辑部收到三则新闻：</a:t>
            </a:r>
            <a:endParaRPr lang="zh-CN" altLang="en-US" sz="2400" b="1" dirty="0">
              <a:solidFill>
                <a:schemeClr val="tx1"/>
              </a:solidFill>
            </a:endParaRPr>
          </a:p>
          <a:p>
            <a:pPr eaLnBrk="1" latinLnBrk="0" hangingPunct="1">
              <a:lnSpc>
                <a:spcPts val="2200"/>
              </a:lnSpc>
              <a:spcBef>
                <a:spcPts val="0"/>
              </a:spcBef>
            </a:pPr>
            <a:r>
              <a:rPr lang="zh-CN" altLang="en-US" sz="2400" b="1" dirty="0">
                <a:solidFill>
                  <a:schemeClr val="tx1"/>
                </a:solidFill>
              </a:rPr>
              <a:t>　　一位卖油条的青年多年坚持不用有害的“复炸油”炸油条，给顾客提供新鲜健康的油条，被网友称赞为最帅的良心“油条哥”。</a:t>
            </a:r>
            <a:endParaRPr lang="zh-CN" altLang="en-US" sz="2400" b="1" dirty="0">
              <a:solidFill>
                <a:schemeClr val="tx1"/>
              </a:solidFill>
            </a:endParaRPr>
          </a:p>
          <a:p>
            <a:pPr eaLnBrk="1" latinLnBrk="0" hangingPunct="1">
              <a:lnSpc>
                <a:spcPts val="2200"/>
              </a:lnSpc>
              <a:spcBef>
                <a:spcPts val="0"/>
              </a:spcBef>
            </a:pPr>
            <a:r>
              <a:rPr lang="zh-CN" altLang="en-US" sz="2400" b="1" dirty="0">
                <a:solidFill>
                  <a:schemeClr val="tx1"/>
                </a:solidFill>
              </a:rPr>
              <a:t>　　一位老父亲从外地来医院看望儿子，看到儿子正在坐诊，忙得抬不起头，根本说不上话。老人家等了两个多小时后，只好挂了个号，和儿子见了一面。</a:t>
            </a:r>
            <a:endParaRPr lang="zh-CN" altLang="en-US" sz="2400" b="1" dirty="0">
              <a:solidFill>
                <a:schemeClr val="tx1"/>
              </a:solidFill>
            </a:endParaRPr>
          </a:p>
          <a:p>
            <a:pPr eaLnBrk="1" latinLnBrk="0" hangingPunct="1">
              <a:lnSpc>
                <a:spcPts val="2200"/>
              </a:lnSpc>
              <a:spcBef>
                <a:spcPts val="0"/>
              </a:spcBef>
            </a:pPr>
            <a:r>
              <a:rPr lang="zh-CN" altLang="en-US" sz="2400" b="1" dirty="0">
                <a:solidFill>
                  <a:schemeClr val="tx1"/>
                </a:solidFill>
              </a:rPr>
              <a:t>　　某地举办珍品画展，一位男孩在探身观赏时不慎跌倒，损害一副珍贵名画，主办方认为男孩只有12岁，又不是故意的，因此仅备案而未报案，希望男孩的心理不要受到影响。</a:t>
            </a:r>
            <a:endParaRPr lang="zh-CN" altLang="en-US" sz="2400" b="1" dirty="0">
              <a:solidFill>
                <a:schemeClr val="tx1"/>
              </a:solidFill>
            </a:endParaRPr>
          </a:p>
          <a:p>
            <a:pPr eaLnBrk="1" latinLnBrk="0" hangingPunct="1">
              <a:lnSpc>
                <a:spcPts val="2200"/>
              </a:lnSpc>
              <a:spcBef>
                <a:spcPts val="0"/>
              </a:spcBef>
            </a:pPr>
            <a:r>
              <a:rPr lang="zh-CN" altLang="en-US" sz="2400" b="1" dirty="0">
                <a:solidFill>
                  <a:schemeClr val="tx1"/>
                </a:solidFill>
              </a:rPr>
              <a:t>　　从以上新闻中选择一则刊登在《暖闻》专栏中，你认为哪一则更合适？请综合材料内容及含意作文，体现你的思考、权衡与选择。</a:t>
            </a:r>
            <a:endParaRPr lang="zh-CN" altLang="en-US" sz="2400" b="1" dirty="0">
              <a:solidFill>
                <a:schemeClr val="tx1"/>
              </a:solidFill>
            </a:endParaRPr>
          </a:p>
          <a:p>
            <a:pPr eaLnBrk="1" latinLnBrk="0" hangingPunct="1">
              <a:lnSpc>
                <a:spcPts val="2200"/>
              </a:lnSpc>
              <a:spcBef>
                <a:spcPts val="0"/>
              </a:spcBef>
            </a:pPr>
            <a:r>
              <a:rPr lang="zh-CN" altLang="en-US" sz="2400" b="1" dirty="0">
                <a:solidFill>
                  <a:schemeClr val="tx1"/>
                </a:solidFill>
              </a:rPr>
              <a:t>　　要求选好角度，确定立意，明确文体，自拟标题；不要套作，不得抄袭。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549275"/>
            <a:ext cx="9144000" cy="5759450"/>
          </a:xfrm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  <a:r>
              <a:rPr kumimoji="0" lang="zh-CN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　                最暖是温情</a:t>
            </a:r>
            <a:endParaRPr kumimoji="0" lang="zh-CN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(标题简洁、响亮)</a:t>
            </a:r>
            <a:endParaRPr kumimoji="0" lang="zh-CN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　　三则新闻，读罢均令人动容，或为之鼓掌，或为之感动，但若问我们哪一则最有温度和人情味，则无疑是珍品画展主办方那润物细无声的温情。</a:t>
            </a:r>
            <a:r>
              <a:rPr lang="zh-CN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(引述+态度+观点)</a:t>
            </a:r>
            <a:endParaRPr kumimoji="0" lang="zh-CN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　</a:t>
            </a:r>
            <a:endParaRPr kumimoji="0" lang="zh-CN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549275"/>
            <a:ext cx="9144000" cy="5759450"/>
          </a:xfrm>
        </p:spPr>
        <p:txBody>
          <a:bodyPr vert="horz" wrap="square" lIns="91440" tIns="45720" rIns="91440" bIns="45720" numCol="1" anchor="t" anchorCtr="0" compatLnSpc="1">
            <a:normAutofit fontScale="7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  <a:r>
              <a:rPr kumimoji="0" lang="zh-CN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　                  一、材料与审题：</a:t>
            </a:r>
            <a:endParaRPr kumimoji="0" lang="zh-CN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　　材料由两部分组成，第一部分叙述了三则新闻，它们分别为“油条哥”坚持不用“复炸油”、老父亲等候挂号排队看望儿子、主办方宽容12岁男孩无意损坏珍贵名画。这三则新闻均为有温度和人情味的事件，体现出向他人或社会传递的温暖。</a:t>
            </a:r>
            <a:endParaRPr kumimoji="0" lang="zh-CN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　　第二部分提出写作要求，明确写作任务。第一，必须从这三则新闻中选择其中一则新闻；第二，围绕“温度和人情味”这两个关键词，阐述选择该新闻的理由；第三，把选择的新闻与其他两则新闻进行对比性分析，凸显所选择新闻的温暖所在。</a:t>
            </a:r>
            <a:endParaRPr kumimoji="0" lang="zh-CN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　　因此，符合题意的立意，综合而言应该为“向他人或社会传递温暖和人情味”。</a:t>
            </a:r>
            <a:endParaRPr kumimoji="0" lang="zh-CN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-11430"/>
            <a:ext cx="9144000" cy="6320155"/>
          </a:xfrm>
        </p:spPr>
        <p:txBody>
          <a:bodyPr vert="horz" wrap="square" lIns="91440" tIns="45720" rIns="91440" bIns="45720" numCol="1" anchor="t" anchorCtr="0" compatLnSpc="1">
            <a:normAutofit fontScale="55000"/>
          </a:bodyPr>
          <a:lstStyle/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  <a:r>
              <a:rPr kumimoji="0" lang="zh-CN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　                二、角度与立意：</a:t>
            </a:r>
            <a:endParaRPr kumimoji="0" lang="zh-CN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　　1、选择第一则新闻：“油条哥”坚持不用“复炸油”，提供新鲜健康的油条。</a:t>
            </a:r>
            <a:endParaRPr kumimoji="0" lang="zh-CN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　　坚守良心，温暖他人。       </a:t>
            </a:r>
            <a:endParaRPr kumimoji="0" lang="zh-CN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      诚信经营，传递正能量。</a:t>
            </a:r>
            <a:endParaRPr kumimoji="0" lang="zh-CN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　　面对利益的诱惑，坚守道德底线。</a:t>
            </a:r>
            <a:endParaRPr kumimoji="0" lang="zh-CN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　　2、选择第二则新闻：老父亲等候挂号排队看望儿子</a:t>
            </a:r>
            <a:endParaRPr kumimoji="0" lang="zh-CN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　　理解和尊重亲人，凸显关爱。</a:t>
            </a:r>
            <a:endParaRPr kumimoji="0" lang="zh-CN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       遵从秩序规则，方便他人。</a:t>
            </a:r>
            <a:endParaRPr kumimoji="0" lang="zh-CN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　　3、选择第三则新闻：主办方不惜珍贵名画受损，宽容12岁男孩。</a:t>
            </a:r>
            <a:endParaRPr kumimoji="0" lang="zh-CN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　　面对他人无意的过错，主动宽容。  </a:t>
            </a:r>
            <a:endParaRPr kumimoji="0" lang="zh-CN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       理解孩子的过失，呵护成长。</a:t>
            </a:r>
            <a:endParaRPr kumimoji="0" lang="zh-CN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　　面对利益受损，理性处理。</a:t>
            </a:r>
            <a:endParaRPr kumimoji="0" lang="zh-CN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549275"/>
            <a:ext cx="9144000" cy="5759450"/>
          </a:xfrm>
        </p:spPr>
        <p:txBody>
          <a:bodyPr vert="horz" wrap="square" lIns="91440" tIns="45720" rIns="91440" bIns="45720" numCol="1" anchor="t" anchorCtr="0" compatLnSpc="1">
            <a:normAutofit fontScale="8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lang="zh-CN" sz="3000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“油条哥”多年坚持不用有害油，诚信经营，良心做人，在这个诚信缺失、行为失范的当下，确实难能可贵，但诚信经营、良心做人难道不是一位商人所必须遵循的底线吗？当底线居然也成为了大部分人可望而不可即的最高标准的时候，你所感受到或许不是那初读的暖意，而是那充满荒诞与反常的寒意。而面对那苦等了两个多小时，只求和儿子见一面的老父亲，我眼泛泪花，内心感动，但唯独感觉不到温暖。这是一位勤勉敬业的儿子，这是一位父爱如山的父亲，理性告诉我应该要为之点赞，但感性的我，更希望儿子能抬一下头，看一看那等待多时的老父亲。而儿子最终看到那等待了两个多小时的老父亲，想必也会潸然泪下，那泪中，有感动、有愧疚、有深情，但在儿子的心里，或许并不温暖。</a:t>
            </a:r>
            <a:endParaRPr lang="zh-CN" sz="3000" noProof="0" dirty="0" smtClean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549275"/>
            <a:ext cx="9144000" cy="5759450"/>
          </a:xfrm>
        </p:spPr>
        <p:txBody>
          <a:bodyPr vert="horz" wrap="square" lIns="91440" tIns="45720" rIns="91440" bIns="45720" numCol="1" anchor="t" anchorCtr="0" compatLnSpc="1">
            <a:normAutofit fontScale="6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kumimoji="0" lang="zh-CN" altLang="zh-CN" sz="3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而珍品画展的主办方，我为之鼓掌，为之感动，更感受到一股浓浓的暖流，因为面对那不慎损坏名画的12岁男孩，本可按章处理，报案索赔，追究责任，毕竟那是一幅珍贵名画，虽非无意，但确实造成了严重后果，但是主办方却没有，因为名画再珍贵，也不如人心珍贵，何况那是一位才12岁的男孩的纯真心灵。他才刚开始用他的心灵去感受这个世界的温度，用他的眼睛去仰望这个世界的光明，而这一切，随着那不慎的一跌，都有可能被严苛、惊吓所取代。法规不外乎人情，一个没有温度、没有人情味的严苛处理，虽合规合理，但如果缺乏了对人的关注，对人的呵护，那么其意义、价值便大打折扣。而主办方的处理方式无疑是充满温情和人情味的，面对珍贵名画的被损失，此时此刻，算计的不是自己的损失有多大，而是用满怀深情的方式呵护孩童那敏感而纯真的心灵，希望男孩的心理不要受到影响。对这个世界抱以足够的善意，对身边的人和事给予必要的理解和宽容，在这个人心冷淡、信任缺失的年代是多么的弥足珍贵。</a:t>
            </a:r>
            <a:r>
              <a:rPr lang="zh-CN" sz="3000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(分点分层阐述理由)</a:t>
            </a:r>
            <a:endParaRPr lang="zh-CN" sz="3000" noProof="0" dirty="0" smtClean="0">
              <a:ln>
                <a:noFill/>
              </a:ln>
              <a:effectLst/>
              <a:uLnTx/>
              <a:uFillTx/>
              <a:sym typeface="+mn-ea"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zh-CN" altLang="zh-CN" sz="3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549275"/>
            <a:ext cx="9144000" cy="5759450"/>
          </a:xfrm>
        </p:spPr>
        <p:txBody>
          <a:bodyPr vert="horz" wrap="square" lIns="91440" tIns="45720" rIns="91440" bIns="45720" numCol="1" anchor="t" anchorCtr="0" compatLnSpc="1">
            <a:normAutofit fontScale="8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kumimoji="0" lang="zh-CN" altLang="zh-CN" sz="3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这个世界，有必为之事，如“油条哥”的秉持良心、待人诚信，这本应为生活的常态；也有应为之事，如那忙得抬不起头的医生儿子，勤勉工作，这是职责，但职责之外，我们也希望能感受到更多的温度与人情味，毕竟人非草木，孰能无情？而为难为之事，如那主办方的润物细无声的温情，则尤其令我们动容，令我们感动，因为此处的温度与人情味超越了个人的私利与得失。此次珍品画展，展出的不仅有那珍贵的名画，更有那暖人的温情与宽容理解的人情。最暖是人心，温情涌动，世界便不再冷漠，人情依旧，彼此便不再隔阂。</a:t>
            </a:r>
            <a:r>
              <a:rPr lang="zh-CN" altLang="zh-CN" sz="3000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（进一步深入阐述）</a:t>
            </a:r>
            <a:endParaRPr kumimoji="0" lang="zh-CN" altLang="zh-CN" sz="3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zh-CN" sz="3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　　因此，无疑，主办方的温情与人情是最暖人心的，我为之鼓掌，为之感动，更在这乍暖还轻冷的时节感受到如沐春风的暖意</a:t>
            </a:r>
            <a:endParaRPr kumimoji="0" lang="zh-CN" altLang="zh-CN" sz="3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zh-CN" sz="3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。（总结全文，再次表明观点）</a:t>
            </a:r>
            <a:endParaRPr kumimoji="0" lang="zh-CN" altLang="zh-CN" sz="3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543"/>
            <a:ext cx="8229600" cy="1143000"/>
          </a:xfrm>
        </p:spPr>
        <p:txBody>
          <a:bodyPr/>
          <a:p>
            <a:r>
              <a:rPr lang="zh-CN" altLang="en-US"/>
              <a:t>课堂练笔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65860"/>
            <a:ext cx="8229600" cy="4525963"/>
          </a:xfrm>
        </p:spPr>
        <p:txBody>
          <a:bodyPr/>
          <a:p>
            <a:r>
              <a:rPr lang="zh-CN" altLang="en-US" sz="2400"/>
              <a:t>阅读下面材料，根据要求写一篇不少于800字的议论文。</a:t>
            </a:r>
            <a:endParaRPr lang="zh-CN" altLang="en-US" sz="2400"/>
          </a:p>
          <a:p>
            <a:r>
              <a:rPr lang="zh-CN" altLang="en-US" sz="2400"/>
              <a:t>　　在上海地铁上，一男子因随地吐痰遭到指责后，竟不停地用污言秽语和指责他的乘客对骂，一黑衣壮汉忍不住，拨开人群走到“吐痰男”跟前踢去一脚，吐痰男顿时安静下来，一语不发，此时，有出来劝架的乘客指责“黑衣男”：“打人是不对的。”更多的人则认可黑衣男的做法。这段视频被上传到网络后，引起更大范围、更多角度的讨论。</a:t>
            </a:r>
            <a:endParaRPr lang="zh-CN" altLang="en-US" sz="2400"/>
          </a:p>
          <a:p>
            <a:r>
              <a:rPr lang="zh-CN" altLang="en-US" sz="2400"/>
              <a:t>　　对于以上事情你怎么看?请你就其中某一个或某一群人的表现，表明你的态度，阐述你的看法，要求综合材料内容及含意，选好角度，确定立意，标题自拟。</a:t>
            </a:r>
            <a:endParaRPr lang="zh-CN" altLang="en-US" sz="2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549275"/>
            <a:ext cx="9144000" cy="5759450"/>
          </a:xfrm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  <a:r>
              <a:rPr kumimoji="0" lang="zh-CN" i="0" u="none" strike="noStrike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分角色梳理</a:t>
            </a:r>
            <a:endParaRPr kumimoji="0" lang="zh-CN" i="0" u="none" strike="noStrike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i="0" u="none" strike="noStrike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　　人物：吐痰男</a:t>
            </a:r>
            <a:endParaRPr kumimoji="0" lang="zh-CN" i="0" u="none" strike="noStrike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i="0" u="none" strike="noStrike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　　所做的事：公共场所随地吐痰，遭责后与乘客对骂，被踢一脚，安静、一言不发。</a:t>
            </a:r>
            <a:endParaRPr kumimoji="0" lang="zh-CN" i="0" u="none" strike="noStrike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i="0" u="none" strike="noStrike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　　我的态度：恶其陋行，幸遇强人。</a:t>
            </a:r>
            <a:endParaRPr kumimoji="0" lang="zh-CN" i="0" u="none" strike="noStrike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i="0" u="none" strike="noStrike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　　我的看法：文明拒绝粗鄙;社会秩序，人人有责;</a:t>
            </a:r>
            <a:endParaRPr kumimoji="0" lang="zh-CN" i="0" u="none" strike="noStrike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i="0" u="none" strike="noStrike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　　　　</a:t>
            </a:r>
            <a:endParaRPr kumimoji="0" lang="zh-CN" i="0" u="none" strike="noStrike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549275"/>
            <a:ext cx="9144000" cy="5759450"/>
          </a:xfrm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lang="zh-CN" sz="3000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人物：黑衣男</a:t>
            </a:r>
            <a:endParaRPr kumimoji="0" lang="zh-CN" sz="3000" i="0" u="none" strike="noStrike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sz="3000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　　所做的事：忍不住，拨开，踢，制止了对骂与吵闹。</a:t>
            </a:r>
            <a:endParaRPr kumimoji="0" lang="zh-CN" sz="3000" i="0" u="none" strike="noStrike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sz="3000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　　我的态度：扬其勇气，短其不足。</a:t>
            </a:r>
            <a:endParaRPr kumimoji="0" lang="zh-CN" sz="3000" i="0" u="none" strike="noStrike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sz="3000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　　我的看法：以黑制黑，行不行?文明创建需有法制的保障;以错治错，并非正义。</a:t>
            </a:r>
            <a:endParaRPr kumimoji="0" lang="zh-CN" altLang="zh-CN" sz="3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549275"/>
            <a:ext cx="9144000" cy="5759450"/>
          </a:xfrm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lang="zh-CN" sz="3000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人物：乘客</a:t>
            </a:r>
            <a:endParaRPr kumimoji="0" lang="zh-CN" sz="3000" i="0" u="none" strike="noStrike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sz="3000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　　所做的事：少数指责黑衣男，多数认可，更多议论。</a:t>
            </a:r>
            <a:endParaRPr kumimoji="0" lang="zh-CN" sz="3000" i="0" u="none" strike="noStrike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sz="3000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　　我的态度：赞少贬多</a:t>
            </a:r>
            <a:endParaRPr kumimoji="0" lang="zh-CN" sz="3000" i="0" u="none" strike="noStrike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3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sz="3000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　　我的看法：法制意识淡薄是不文明的根;当局者往往易迷;狭隘的英雄主义要不得。</a:t>
            </a:r>
            <a:endParaRPr kumimoji="0" lang="zh-CN" altLang="zh-CN" sz="3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4386</Words>
  <Application>WPS 演示</Application>
  <PresentationFormat>全屏显示(4:3)</PresentationFormat>
  <Paragraphs>128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8" baseType="lpstr">
      <vt:lpstr>Arial</vt:lpstr>
      <vt:lpstr>宋体</vt:lpstr>
      <vt:lpstr>Wingdings</vt:lpstr>
      <vt:lpstr>Calibri</vt:lpstr>
      <vt:lpstr>微软雅黑</vt:lpstr>
      <vt:lpstr>Office 主题</vt:lpstr>
      <vt:lpstr>任务驱动型作文 写作方法指导 </vt:lpstr>
      <vt:lpstr>PowerPoint 演示文稿</vt:lpstr>
      <vt:lpstr>任务驱动型作文</vt:lpstr>
      <vt:lpstr>PowerPoint 演示文稿</vt:lpstr>
      <vt:lpstr>PowerPoint 演示文稿</vt:lpstr>
      <vt:lpstr>PowerPoint 演示文稿</vt:lpstr>
      <vt:lpstr>任务驱动型作文的基本框架</vt:lpstr>
      <vt:lpstr>　(二)引述+表态+观点</vt:lpstr>
      <vt:lpstr>  (三)分点分层阐述理由</vt:lpstr>
      <vt:lpstr>　(四)进一步深入阐述</vt:lpstr>
      <vt:lpstr>　(五)联系实际，快速收尾。</vt:lpstr>
      <vt:lpstr>　【实例品析】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课堂练笔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Administrator</cp:lastModifiedBy>
  <cp:revision>58</cp:revision>
  <dcterms:created xsi:type="dcterms:W3CDTF">2017-01-11T12:34:00Z</dcterms:created>
  <dcterms:modified xsi:type="dcterms:W3CDTF">2017-05-27T02:24:30Z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