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0" r:id="rId2"/>
    <p:sldId id="328" r:id="rId3"/>
    <p:sldId id="331" r:id="rId4"/>
    <p:sldId id="332" r:id="rId5"/>
    <p:sldId id="329" r:id="rId6"/>
    <p:sldId id="324" r:id="rId7"/>
    <p:sldId id="326" r:id="rId8"/>
    <p:sldId id="323" r:id="rId9"/>
    <p:sldId id="325" r:id="rId10"/>
    <p:sldId id="333" r:id="rId11"/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7" r:id="rId20"/>
    <p:sldId id="266" r:id="rId21"/>
    <p:sldId id="26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6" autoAdjust="0"/>
    <p:restoredTop sz="94660"/>
  </p:normalViewPr>
  <p:slideViewPr>
    <p:cSldViewPr snapToGrid="0">
      <p:cViewPr varScale="1">
        <p:scale>
          <a:sx n="59" d="100"/>
          <a:sy n="59" d="100"/>
        </p:scale>
        <p:origin x="69" y="3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BEDB8C-B039-8761-2A58-D22FBAB1E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25451F7-6221-7E41-8E61-B56934130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CF9854-0BE6-EDC4-FD3C-9B8090144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A1D60E-78E4-1B20-001B-2A1826201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2C70CE-7134-F0D3-86B5-55F4B18EE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83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390E5-AC4E-F2EC-520A-5592BBF0C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9CE60E-B78B-13B0-8087-F84C8E157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999FE8-EB4C-9C81-D5E0-508C8916B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7AFEB3-7FBE-78C7-1C7F-388D3E3F4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D59648-0166-4438-0CFA-0770BD970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518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7CB670-14B3-824E-7CA2-A080B5723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A8470E-E573-8A91-7EB2-5CF8F5E20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BCF401-2472-051C-6635-E2B5F1F53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49422C-149F-0FBF-174E-AAF5DD311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67D42E-532D-FF60-9E67-6BE24738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07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95FEA7-661C-E049-7C2F-302F74E8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C27245-9CE9-A0F5-1243-4661E4FB49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D67F1CA-E670-AA82-BDEE-3A79F9F9C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75ABA8-5354-1438-7C04-8401991D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E83A44-DB6A-6F32-5BA9-8FC717D6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69C896-DEFB-074F-031A-6D92F40F4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47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39426A-05AC-2359-0EC1-40239B09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0019A9-1649-0D4E-0404-EE53E8506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298077-E437-70BD-D18F-4AAF6EF53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0650BDB-FA60-7C34-54FC-ADD3A04C1F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4F58D40-5E75-E12F-80D7-28398A5284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1697046-F9E0-F9EF-28BC-1911340C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83068FE-0E5D-5323-561A-8D0EE92D0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6111253-302A-D980-13F6-1784B1BA0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93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5AD80D-7FF2-40D4-A720-AFC4AD97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AB7D277-BC91-FB90-31C9-5F5B499B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1AD8489-756D-C08B-8305-CCFC527D7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84E2618-1DB1-2754-0E7A-1FF1D5D9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70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53F3E02-67F2-C239-BF12-BD2E80981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922320B-082F-9379-C56E-EE4A8820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2B82DA-9269-2DB2-CD76-55DF86B3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5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F348CF-88C4-6A9C-12C1-6C27CFF6B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02CDB1-B033-3DD1-9B2A-4D3B74D73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401B278-2870-C2CA-2F55-C46BE21CD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AD1058B-9917-15B4-C127-F0BEF9259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E7C8E2-942C-1D11-4DE6-5D1DDE3A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53E5AA-1CAA-80EA-FCD3-7A99CE1A9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2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34EF7C-5F97-6F75-7EF4-A1161149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98C44CF-4E6F-FF82-6C5E-BD8DD0EC9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3E3EE05-F08B-9DF2-5408-07EBE723F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DDE08C-DC93-F902-1418-5B17D238C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EC2887-EB5F-8914-2516-21AB42BC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D563B1-55B9-A449-5FBF-82BBCF63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70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393DE8-E831-7A29-7D25-77C24B4B2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F76B8E-E29C-5FF0-92A4-BE0BD21DC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739448-7400-9FEE-B8E7-70AB9EFF6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876A27-5D08-CBE7-43EA-D125C56A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EC205E-C110-A670-2293-A3913EE3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90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32F1590-E193-587E-C8C6-33BC3B5B3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7064C0-01B9-8709-D4CB-C3FD0630F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A79D35-5D80-6EE5-7BCA-AFD182761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E3C1C5-5275-ABD4-4BB4-A37D56FC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0EBA7A-D243-9F21-1BE5-8ECA287A8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01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B6FA4F9-F7B9-41FE-67DE-F93AAF46A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53BF65-640A-9076-0429-18DA6501C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1654A3-357F-09DD-C227-92857C95A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1B47E-9680-4793-A6F4-EAD8912D5420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DA7CDC-869C-FCC1-700B-9408A9171C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4F502F-F225-D297-6DDF-5C2D6CB8C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F986E-1F95-4FDD-BCA0-8FF27DB5A42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91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C:\Users\30596\Desktop\&#21442;&#36187;&#24494;&#35838;\&#21442;&#36187;&#24494;1&#35838;\37a7358cdbb21952f1d0a5adf62c816a.mp4" TargetMode="External"/><Relationship Id="rId1" Type="http://schemas.microsoft.com/office/2007/relationships/media" Target="file:///C:\Users\30596\Desktop\&#21442;&#36187;&#24494;&#35838;\&#21442;&#36187;&#24494;1&#35838;\37a7358cdbb21952f1d0a5adf62c816a.mp4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340" y="0"/>
            <a:ext cx="122986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981433" y="1160059"/>
            <a:ext cx="4763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《</a:t>
            </a:r>
            <a:r>
              <a:rPr lang="zh-CN" altLang="en-US" sz="4000" b="1" dirty="0">
                <a:solidFill>
                  <a:schemeClr val="bg1"/>
                </a:solidFill>
              </a:rPr>
              <a:t>非谓语动词的用法</a:t>
            </a:r>
            <a:r>
              <a:rPr lang="en-US" altLang="zh-CN" sz="4000" b="1" dirty="0">
                <a:solidFill>
                  <a:schemeClr val="bg1"/>
                </a:solidFill>
              </a:rPr>
              <a:t>》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40740" y="2142699"/>
            <a:ext cx="4285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高      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83957" y="3059374"/>
            <a:ext cx="4285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英      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6233" y="3962401"/>
            <a:ext cx="4285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赵      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79324" y="4920018"/>
            <a:ext cx="4285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榆林市第二中学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680" y="0"/>
            <a:ext cx="12331680" cy="687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47106" name="WordArt 2">
            <a:extLst>
              <a:ext uri="{FF2B5EF4-FFF2-40B4-BE49-F238E27FC236}">
                <a16:creationId xmlns:a16="http://schemas.microsoft.com/office/drawing/2014/main" id="{82BAAA76-55B3-419B-BE16-3C68506476B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75050" y="2060575"/>
            <a:ext cx="50292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非谓语动词的用法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37a7358cdbb21952f1d0a5adf62c816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3">
            <a:extLst>
              <a:ext uri="{FF2B5EF4-FFF2-40B4-BE49-F238E27FC236}">
                <a16:creationId xmlns:a16="http://schemas.microsoft.com/office/drawing/2014/main" id="{17D728BD-8C7E-1DE4-A3A1-115FE8EE96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1188" y="0"/>
            <a:ext cx="12233188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032" y="833216"/>
            <a:ext cx="1587263" cy="181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32611" y="986418"/>
            <a:ext cx="74789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/>
              <a:t>I want </a:t>
            </a:r>
            <a:r>
              <a:rPr lang="en-US" altLang="zh-CN" sz="6000" u="sng" dirty="0">
                <a:solidFill>
                  <a:srgbClr val="FF0000"/>
                </a:solidFill>
              </a:rPr>
              <a:t>to do </a:t>
            </a:r>
            <a:r>
              <a:rPr lang="en-US" altLang="zh-CN" sz="6000" dirty="0"/>
              <a:t>this </a:t>
            </a:r>
          </a:p>
          <a:p>
            <a:r>
              <a:rPr lang="en-US" altLang="zh-CN" sz="6000" dirty="0"/>
              <a:t> for you </a:t>
            </a:r>
            <a:r>
              <a:rPr lang="en-US" altLang="zh-CN" sz="6000" u="sng" dirty="0">
                <a:solidFill>
                  <a:srgbClr val="FF0000"/>
                </a:solidFill>
              </a:rPr>
              <a:t>to get </a:t>
            </a:r>
          </a:p>
          <a:p>
            <a:r>
              <a:rPr lang="en-US" altLang="zh-CN" sz="6000" dirty="0"/>
              <a:t>more care for cancer children.</a:t>
            </a:r>
            <a:endParaRPr lang="zh-CN" alt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877607" y="0"/>
            <a:ext cx="29615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002060"/>
                </a:solidFill>
                <a:highlight>
                  <a:srgbClr val="008080"/>
                </a:highlight>
              </a:rPr>
              <a:t>宾语</a:t>
            </a:r>
          </a:p>
        </p:txBody>
      </p:sp>
      <p:cxnSp>
        <p:nvCxnSpPr>
          <p:cNvPr id="7" name="直接箭头连接符 6"/>
          <p:cNvCxnSpPr>
            <a:cxnSpLocks/>
          </p:cNvCxnSpPr>
          <p:nvPr/>
        </p:nvCxnSpPr>
        <p:spPr>
          <a:xfrm flipV="1">
            <a:off x="5704764" y="709684"/>
            <a:ext cx="791570" cy="5186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cxnSpLocks/>
          </p:cNvCxnSpPr>
          <p:nvPr/>
        </p:nvCxnSpPr>
        <p:spPr>
          <a:xfrm>
            <a:off x="5663381" y="2236854"/>
            <a:ext cx="336263" cy="2624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58771" y="5102223"/>
            <a:ext cx="29615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002060"/>
                </a:solidFill>
                <a:highlight>
                  <a:srgbClr val="008080"/>
                </a:highlight>
              </a:rPr>
              <a:t>目的状语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3">
            <a:extLst>
              <a:ext uri="{FF2B5EF4-FFF2-40B4-BE49-F238E27FC236}">
                <a16:creationId xmlns:a16="http://schemas.microsoft.com/office/drawing/2014/main" id="{0C607FE3-1905-3784-39CC-C0836EE567A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978"/>
            <a:ext cx="12233188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087" y="1525989"/>
            <a:ext cx="2515469" cy="295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973098" y="1193843"/>
            <a:ext cx="65099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u="sng" dirty="0">
                <a:solidFill>
                  <a:srgbClr val="FF0000"/>
                </a:solidFill>
              </a:rPr>
              <a:t>To tell the truth</a:t>
            </a:r>
            <a:r>
              <a:rPr lang="en-US" altLang="zh-CN" sz="6000" dirty="0"/>
              <a:t>, my wish is </a:t>
            </a:r>
            <a:r>
              <a:rPr lang="en-US" altLang="zh-CN" sz="6000" u="sng" dirty="0">
                <a:solidFill>
                  <a:srgbClr val="FF0000"/>
                </a:solidFill>
              </a:rPr>
              <a:t>helping </a:t>
            </a:r>
            <a:r>
              <a:rPr lang="en-US" altLang="zh-CN" sz="6000" dirty="0"/>
              <a:t>you accomplish your dream.</a:t>
            </a:r>
            <a:endParaRPr lang="zh-CN" altLang="en-US" sz="6000" dirty="0"/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6414447" y="941695"/>
            <a:ext cx="586854" cy="6414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87153" y="327546"/>
            <a:ext cx="2552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002060"/>
                </a:solidFill>
                <a:highlight>
                  <a:srgbClr val="008080"/>
                </a:highlight>
              </a:rPr>
              <a:t>独立主格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6550925" y="3168556"/>
            <a:ext cx="316173" cy="1690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84461" y="5092890"/>
            <a:ext cx="2552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002060"/>
                </a:solidFill>
                <a:highlight>
                  <a:srgbClr val="008080"/>
                </a:highlight>
              </a:rPr>
              <a:t>表语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3">
            <a:extLst>
              <a:ext uri="{FF2B5EF4-FFF2-40B4-BE49-F238E27FC236}">
                <a16:creationId xmlns:a16="http://schemas.microsoft.com/office/drawing/2014/main" id="{2616C2DD-E3B5-0CC7-4039-AF200B5DAC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18071" y="596881"/>
            <a:ext cx="86253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u="sng" dirty="0">
                <a:solidFill>
                  <a:srgbClr val="FF0000"/>
                </a:solidFill>
              </a:rPr>
              <a:t>Doing </a:t>
            </a:r>
            <a:r>
              <a:rPr lang="en-US" altLang="zh-CN" sz="6000" dirty="0"/>
              <a:t>it like a worm is my dream.</a:t>
            </a:r>
            <a:endParaRPr lang="zh-CN" altLang="en-US" sz="6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36665" y="1176265"/>
            <a:ext cx="12096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686" y="3274898"/>
            <a:ext cx="14573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951630" y="3138313"/>
            <a:ext cx="89256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/>
              <a:t>You want me </a:t>
            </a:r>
            <a:r>
              <a:rPr lang="en-US" altLang="zh-CN" sz="6000" u="sng" dirty="0">
                <a:solidFill>
                  <a:srgbClr val="FF0000"/>
                </a:solidFill>
              </a:rPr>
              <a:t>to do </a:t>
            </a:r>
          </a:p>
          <a:p>
            <a:r>
              <a:rPr lang="en-US" altLang="zh-CN" sz="6000" dirty="0"/>
              <a:t>this, I’ll do.</a:t>
            </a:r>
            <a:endParaRPr lang="zh-CN" alt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4612944" y="2347416"/>
            <a:ext cx="2019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002060"/>
                </a:solidFill>
                <a:highlight>
                  <a:srgbClr val="008080"/>
                </a:highlight>
              </a:rPr>
              <a:t>主语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6594" y="4825945"/>
            <a:ext cx="289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002060"/>
                </a:solidFill>
                <a:highlight>
                  <a:srgbClr val="008080"/>
                </a:highlight>
              </a:rPr>
              <a:t>宾语补足语</a:t>
            </a: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3398293" y="1596788"/>
            <a:ext cx="1678674" cy="655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7354382" y="4061918"/>
            <a:ext cx="13647" cy="655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3">
            <a:extLst>
              <a:ext uri="{FF2B5EF4-FFF2-40B4-BE49-F238E27FC236}">
                <a16:creationId xmlns:a16="http://schemas.microsoft.com/office/drawing/2014/main" id="{A9145E4F-A71D-712F-F6B5-931C492C73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0594" y="0"/>
            <a:ext cx="12233188" cy="68580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233" y="666536"/>
            <a:ext cx="2217885" cy="241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66792" y="458212"/>
            <a:ext cx="71104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/>
              <a:t>There were a lot gestures </a:t>
            </a:r>
            <a:r>
              <a:rPr lang="en-US" altLang="zh-CN" sz="6000" dirty="0">
                <a:solidFill>
                  <a:srgbClr val="FF0000"/>
                </a:solidFill>
              </a:rPr>
              <a:t>done</a:t>
            </a:r>
            <a:r>
              <a:rPr lang="en-US" altLang="zh-CN" sz="6000" dirty="0"/>
              <a:t> </a:t>
            </a:r>
          </a:p>
          <a:p>
            <a:r>
              <a:rPr lang="en-US" altLang="zh-CN" sz="6000" dirty="0"/>
              <a:t>by me ,but I’ll </a:t>
            </a:r>
          </a:p>
          <a:p>
            <a:r>
              <a:rPr lang="en-US" altLang="zh-CN" sz="6000" dirty="0"/>
              <a:t>do this for you .</a:t>
            </a:r>
            <a:endParaRPr lang="zh-CN" altLang="en-US" sz="6000" dirty="0"/>
          </a:p>
        </p:txBody>
      </p:sp>
      <p:cxnSp>
        <p:nvCxnSpPr>
          <p:cNvPr id="6" name="直接箭头连接符 5"/>
          <p:cNvCxnSpPr>
            <a:cxnSpLocks/>
          </p:cNvCxnSpPr>
          <p:nvPr/>
        </p:nvCxnSpPr>
        <p:spPr>
          <a:xfrm flipH="1">
            <a:off x="6225316" y="2224585"/>
            <a:ext cx="202780" cy="24372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15632" y="4767996"/>
            <a:ext cx="2333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002060"/>
                </a:solidFill>
                <a:highlight>
                  <a:srgbClr val="008080"/>
                </a:highlight>
              </a:rPr>
              <a:t>定语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4E2CC5-29B2-F377-CDE1-140B519F12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215DCE5-8ABB-6472-AD69-3C8D2E801B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C992E0C-9B4A-5333-FA1C-8718D4B89FF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772" y="0"/>
            <a:ext cx="12197772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CEBA29F-41AD-FAF3-1C2B-DF412DCB3F36}"/>
              </a:ext>
            </a:extLst>
          </p:cNvPr>
          <p:cNvSpPr txBox="1"/>
          <p:nvPr/>
        </p:nvSpPr>
        <p:spPr>
          <a:xfrm>
            <a:off x="248280" y="78724"/>
            <a:ext cx="1172332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1.be+-ed+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介词结构</a:t>
            </a:r>
            <a:r>
              <a:rPr lang="zh-CN" altLang="en-US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在句中做状语时，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常可把</a:t>
            </a:r>
            <a:r>
              <a:rPr lang="en-US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去掉保留</a:t>
            </a:r>
            <a:r>
              <a:rPr lang="en-US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-ed+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介词</a:t>
            </a:r>
            <a:r>
              <a:rPr lang="zh-CN" altLang="en-US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结构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4400" b="1" kern="100" dirty="0">
              <a:solidFill>
                <a:srgbClr val="FFFF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Lily’s new dog is very  aggressive,    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compared</a:t>
            </a:r>
            <a:r>
              <a:rPr lang="en-US" altLang="zh-CN" sz="4400" b="1" kern="100" dirty="0">
                <a:solidFill>
                  <a:srgbClr val="00206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   with her old one.</a:t>
            </a:r>
            <a:endParaRPr lang="zh-CN" altLang="zh-CN" sz="4400" b="1" kern="100" dirty="0">
              <a:solidFill>
                <a:srgbClr val="00206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“Lily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现在的狗与她以前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相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比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更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凶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相比</a:t>
            </a:r>
            <a:endParaRPr lang="en-US" altLang="zh-CN" sz="44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较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结构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本应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be compared </a:t>
            </a: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with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非谓语动词做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句子的状</a:t>
            </a:r>
            <a:endParaRPr lang="en-US" altLang="zh-CN" sz="44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语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时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应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把动词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去掉。</a:t>
            </a:r>
            <a:endParaRPr lang="zh-CN" altLang="zh-CN" sz="4400" b="1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4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21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CC93FCF-85DD-B238-1849-DB5CC5171265}"/>
              </a:ext>
            </a:extLst>
          </p:cNvPr>
          <p:cNvSpPr txBox="1"/>
          <p:nvPr/>
        </p:nvSpPr>
        <p:spPr>
          <a:xfrm>
            <a:off x="245069" y="264220"/>
            <a:ext cx="110109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若两个句子之间如果没有连词连接，则需要用非谓语动词</a:t>
            </a:r>
            <a:r>
              <a:rPr lang="zh-CN" altLang="en-US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做状语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Having been told </a:t>
            </a:r>
            <a:r>
              <a:rPr lang="en-US" altLang="zh-CN" sz="4400" b="1" kern="100" dirty="0">
                <a:solidFill>
                  <a:srgbClr val="00206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many times, the courier still did it.</a:t>
            </a:r>
            <a:endParaRPr lang="zh-CN" altLang="zh-CN" sz="4400" b="1" kern="100" dirty="0">
              <a:solidFill>
                <a:srgbClr val="00206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尽管被告知了多次，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这个快递员还是这么做了。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分词短语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后面是一个句子，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而且没有连词，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所以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应该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用非谓语动词。</a:t>
            </a:r>
          </a:p>
        </p:txBody>
      </p:sp>
    </p:spTree>
    <p:extLst>
      <p:ext uri="{BB962C8B-B14F-4D97-AF65-F5344CB8AC3E}">
        <p14:creationId xmlns:p14="http://schemas.microsoft.com/office/powerpoint/2010/main" val="88827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B42189C-FA37-461A-9CE4-38563D2DB61F}"/>
              </a:ext>
            </a:extLst>
          </p:cNvPr>
          <p:cNvSpPr txBox="1"/>
          <p:nvPr/>
        </p:nvSpPr>
        <p:spPr>
          <a:xfrm>
            <a:off x="135685" y="64893"/>
            <a:ext cx="1167482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非谓语动词作状语</a:t>
            </a:r>
            <a:r>
              <a:rPr lang="zh-CN" altLang="en-US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时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，其逻辑主语必须和句子主语保持一致，构成主谓关系用</a:t>
            </a:r>
            <a:r>
              <a:rPr lang="en-US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kern="100" dirty="0" err="1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形式，构成动宾关系用</a:t>
            </a:r>
            <a:r>
              <a:rPr lang="en-US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-ed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形式。</a:t>
            </a: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Bitten</a:t>
            </a:r>
            <a:r>
              <a:rPr lang="en-US" altLang="zh-CN" sz="4400" b="1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b="1" kern="100" dirty="0">
                <a:solidFill>
                  <a:srgbClr val="00206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twice, the courier refused to deliver Lily’s parcels unless she changed 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her dog.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被狗</a:t>
            </a:r>
            <a:r>
              <a:rPr lang="zh-CN" altLang="zh-CN" sz="4400" b="1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咬了</a:t>
            </a:r>
            <a:r>
              <a:rPr lang="zh-CN" altLang="en-US" sz="4400" b="1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两</a:t>
            </a:r>
            <a:r>
              <a:rPr lang="zh-CN" altLang="zh-CN" sz="4400" b="1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次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这个快递员拒绝给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Lily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送快递除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非她把狗换掉。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作状语时，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由于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逻辑主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语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和句子主语一致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而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是被咬，所以用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bitten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640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5E22221-27C9-E8DA-D815-887F60EB257F}"/>
              </a:ext>
            </a:extLst>
          </p:cNvPr>
          <p:cNvSpPr txBox="1"/>
          <p:nvPr/>
        </p:nvSpPr>
        <p:spPr>
          <a:xfrm>
            <a:off x="189151" y="436996"/>
            <a:ext cx="115273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非谓语动词的否定是在非谓语动词前加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not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，有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not to do, not doing, not having done, not to have done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几种形式。</a:t>
            </a: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Not realizing </a:t>
            </a:r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that he was in 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great danger, the dog walked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deeper into the forest.</a:t>
            </a:r>
            <a:endParaRPr lang="zh-CN" altLang="zh-CN" sz="4400" b="1" kern="100" dirty="0">
              <a:solidFill>
                <a:srgbClr val="00206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没有意识到危险，这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条狗误入了森林深处。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92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4D3C011-8584-E1F8-3EA7-D094F2415F8F}"/>
              </a:ext>
            </a:extLst>
          </p:cNvPr>
          <p:cNvSpPr txBox="1"/>
          <p:nvPr/>
        </p:nvSpPr>
        <p:spPr>
          <a:xfrm>
            <a:off x="231987" y="243349"/>
            <a:ext cx="1176921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非谓语动词的完成时形式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 have done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having done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强调该动作发生在句子谓语动词之前。</a:t>
            </a: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Having failed </a:t>
            </a:r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 find the dog, Lily 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went home and called the police.</a:t>
            </a:r>
            <a:endParaRPr lang="zh-CN" altLang="zh-CN" sz="4400" b="1" kern="100" dirty="0">
              <a:solidFill>
                <a:srgbClr val="00206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没有找到狗狗，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Lily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就先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回家了并报了警。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没有找到狗狗应该发生在回家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之前，所以用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完成</a:t>
            </a:r>
            <a:r>
              <a:rPr lang="zh-CN" altLang="zh-CN" sz="4400" b="1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式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having done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4608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0594" y="0"/>
            <a:ext cx="12233188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45E6897-8871-BBA6-29A4-187DEB3AEA5D}"/>
              </a:ext>
            </a:extLst>
          </p:cNvPr>
          <p:cNvSpPr txBox="1"/>
          <p:nvPr/>
        </p:nvSpPr>
        <p:spPr>
          <a:xfrm>
            <a:off x="66369" y="125361"/>
            <a:ext cx="11820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不定式</a:t>
            </a:r>
            <a:r>
              <a:rPr lang="zh-CN" altLang="en-US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可以做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目的状语</a:t>
            </a:r>
            <a:r>
              <a:rPr lang="zh-CN" altLang="en-US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，表示“为了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---</a:t>
            </a:r>
            <a:r>
              <a:rPr lang="zh-CN" altLang="en-US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”。</a:t>
            </a:r>
            <a:endParaRPr lang="en-US" altLang="zh-CN" sz="4400" b="1" kern="100" dirty="0">
              <a:solidFill>
                <a:srgbClr val="FFFF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 be </a:t>
            </a:r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 good courier, he decided to be friends with the dog.</a:t>
            </a:r>
            <a:endParaRPr lang="zh-CN" altLang="zh-CN" sz="4400" b="1" kern="100" dirty="0">
              <a:solidFill>
                <a:srgbClr val="00206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想成为一个合格的快递员，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他决定和这条狗狗做朋友。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此处表目的，所以用不定式。</a:t>
            </a:r>
          </a:p>
        </p:txBody>
      </p:sp>
    </p:spTree>
    <p:extLst>
      <p:ext uri="{BB962C8B-B14F-4D97-AF65-F5344CB8AC3E}">
        <p14:creationId xmlns:p14="http://schemas.microsoft.com/office/powerpoint/2010/main" val="132243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1B8CA88-41DB-08BA-6D4C-7A75C416B661}"/>
              </a:ext>
            </a:extLst>
          </p:cNvPr>
          <p:cNvSpPr txBox="1"/>
          <p:nvPr/>
        </p:nvSpPr>
        <p:spPr>
          <a:xfrm>
            <a:off x="243049" y="265471"/>
            <a:ext cx="1174709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7.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不定式</a:t>
            </a:r>
            <a:r>
              <a:rPr lang="zh-CN" altLang="en-US" sz="4400" b="1" kern="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也可做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结果状语</a:t>
            </a:r>
            <a:r>
              <a:rPr lang="zh-CN" altLang="en-US" sz="4400" b="1" kern="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表示顺其自然的结果</a:t>
            </a:r>
            <a:r>
              <a:rPr lang="zh-CN" altLang="en-US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就要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kern="100" dirty="0" err="1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</a:t>
            </a:r>
            <a:r>
              <a:rPr lang="zh-CN" altLang="en-US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4400" b="1" kern="100" dirty="0">
              <a:solidFill>
                <a:srgbClr val="FFFF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courier hurried to Lily’s home, </a:t>
            </a:r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only to be </a:t>
            </a:r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told that the dog had lost.</a:t>
            </a:r>
            <a:endParaRPr lang="zh-CN" altLang="zh-CN" sz="4400" b="1" kern="100" dirty="0">
              <a:solidFill>
                <a:srgbClr val="00206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快递员匆匆赶到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Lily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家，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却被告知狗狗已经丢了。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表出乎意料的结果常常用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only to do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73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7F67DAF-0189-37B6-F644-70B66185878A}"/>
              </a:ext>
            </a:extLst>
          </p:cNvPr>
          <p:cNvSpPr txBox="1"/>
          <p:nvPr/>
        </p:nvSpPr>
        <p:spPr>
          <a:xfrm>
            <a:off x="280218" y="365125"/>
            <a:ext cx="1118419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8.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介词</a:t>
            </a:r>
            <a:r>
              <a:rPr lang="zh-CN" altLang="zh-CN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加逻辑主语</a:t>
            </a:r>
            <a:r>
              <a:rPr lang="zh-CN" altLang="en-US" sz="4400" b="1" kern="100" dirty="0">
                <a:solidFill>
                  <a:srgbClr val="FFFF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后应跟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kern="100" dirty="0" err="1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形式，</a:t>
            </a:r>
            <a:r>
              <a:rPr lang="zh-CN" altLang="en-US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是因为逻辑主语和后面的动作是主动关系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discovery of new evidence led to the dog </a:t>
            </a:r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being found</a:t>
            </a:r>
            <a:r>
              <a:rPr lang="en-US" altLang="zh-CN" sz="4400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4400" kern="100" dirty="0">
              <a:solidFill>
                <a:srgbClr val="00206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新的证据使这条狗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狗被找到。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4400" b="1" dirty="0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led to</a:t>
            </a:r>
            <a:r>
              <a:rPr lang="zh-CN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中的</a:t>
            </a:r>
            <a:r>
              <a:rPr lang="en-US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to</a:t>
            </a:r>
          </a:p>
          <a:p>
            <a:pPr algn="just"/>
            <a:r>
              <a:rPr lang="zh-CN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是介词，后面应该用</a:t>
            </a:r>
            <a:r>
              <a:rPr lang="en-US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dirty="0" err="1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形</a:t>
            </a:r>
            <a:endParaRPr lang="en-US" altLang="zh-CN" sz="4400" b="1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式，</a:t>
            </a:r>
            <a:r>
              <a:rPr lang="en-US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the dog</a:t>
            </a:r>
            <a:r>
              <a:rPr lang="zh-CN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en-US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dirty="0" err="1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的逻辑</a:t>
            </a:r>
            <a:endParaRPr lang="en-US" altLang="zh-CN" sz="4400" b="1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主语。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16622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0594" y="0"/>
            <a:ext cx="12233188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08EA18D-5B47-68E7-796F-A20FB4F92349}"/>
              </a:ext>
            </a:extLst>
          </p:cNvPr>
          <p:cNvSpPr txBox="1"/>
          <p:nvPr/>
        </p:nvSpPr>
        <p:spPr>
          <a:xfrm>
            <a:off x="110613" y="215828"/>
            <a:ext cx="1150374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9.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不及物动词没有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-ed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形式的非谓语动词，及物动词在有宾语时用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kern="100" dirty="0" err="1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形式，无宾语时用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-ed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形式。</a:t>
            </a: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Lost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 the forest for a few days, the dog was finally saved by the courier.</a:t>
            </a:r>
            <a:endParaRPr lang="zh-CN" altLang="zh-CN" sz="4400" b="1" kern="100" dirty="0">
              <a:solidFill>
                <a:srgbClr val="00206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失踪了几天后，这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条狗终于被快递员救出来了。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lose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为及物动词，并且后面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没有宾语，所以用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-ed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形式。</a:t>
            </a:r>
          </a:p>
        </p:txBody>
      </p:sp>
    </p:spTree>
    <p:extLst>
      <p:ext uri="{BB962C8B-B14F-4D97-AF65-F5344CB8AC3E}">
        <p14:creationId xmlns:p14="http://schemas.microsoft.com/office/powerpoint/2010/main" val="106396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0594" y="0"/>
            <a:ext cx="12233188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BF524B4-0582-DFEE-E5E9-84FFB89E8396}"/>
              </a:ext>
            </a:extLst>
          </p:cNvPr>
          <p:cNvSpPr txBox="1"/>
          <p:nvPr/>
        </p:nvSpPr>
        <p:spPr>
          <a:xfrm>
            <a:off x="240890" y="475535"/>
            <a:ext cx="1171021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10.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非谓语动词作定语时，表示将来用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-to do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，表正在进行用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kern="100" dirty="0" err="1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，表示已经完成用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-ed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party </a:t>
            </a:r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 be held </a:t>
            </a:r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next week aims mainly to celebrate the dog’s back</a:t>
            </a:r>
            <a:r>
              <a:rPr lang="zh-CN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．</a:t>
            </a: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庆祝狗狗安全回家</a:t>
            </a:r>
            <a:endParaRPr lang="en-US" altLang="zh-CN" sz="44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party</a:t>
            </a:r>
            <a:r>
              <a:rPr lang="zh-CN" altLang="zh-CN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将被</a:t>
            </a:r>
            <a:r>
              <a:rPr lang="zh-CN" altLang="en-US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CN" altLang="zh-CN" sz="44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周举行。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en-US" altLang="zh-CN" sz="44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根据时间状语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next week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可知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party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将要于下星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期举行，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而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表将来应该用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 do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8657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BB25D-CA38-E66D-08E0-77FE3D8A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AB2F287-67EE-9758-211D-A2988B1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33188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073B6A5-DCF1-A7C5-A518-EE529DCCB36F}"/>
              </a:ext>
            </a:extLst>
          </p:cNvPr>
          <p:cNvSpPr txBox="1"/>
          <p:nvPr/>
        </p:nvSpPr>
        <p:spPr>
          <a:xfrm>
            <a:off x="405282" y="147849"/>
            <a:ext cx="1142262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11.-ing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形式或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 do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可作主语或宾语，</a:t>
            </a:r>
            <a:r>
              <a:rPr lang="en-US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-ed</a:t>
            </a:r>
            <a:r>
              <a:rPr lang="zh-CN" altLang="zh-CN" sz="4400" b="1" kern="100" dirty="0">
                <a:solidFill>
                  <a:srgbClr val="FFFF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形式则不可以。</a:t>
            </a:r>
          </a:p>
          <a:p>
            <a:pPr algn="just"/>
            <a:r>
              <a:rPr lang="en-US" altLang="zh-CN" sz="4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Meeting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twice a week is an unwritten understanding between the </a:t>
            </a:r>
          </a:p>
          <a:p>
            <a:pPr algn="just"/>
            <a:r>
              <a:rPr lang="en-US" altLang="zh-CN" sz="4400" b="1" kern="100" dirty="0">
                <a:solidFill>
                  <a:srgbClr val="00206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courier and the dog.</a:t>
            </a:r>
            <a:endParaRPr lang="zh-CN" altLang="zh-CN" sz="4400" b="1" kern="100" dirty="0">
              <a:solidFill>
                <a:srgbClr val="00206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每周见面</a:t>
            </a:r>
            <a:r>
              <a:rPr lang="zh-CN" altLang="en-US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两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次已经成为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快递员与这只狗狗的默契了。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本句中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is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为系动词，前面应该</a:t>
            </a:r>
            <a:endParaRPr lang="en-US" altLang="zh-CN" sz="44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作主语，用</a:t>
            </a:r>
            <a:r>
              <a:rPr lang="en-US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4400" b="1" kern="100" dirty="0" err="1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ing</a:t>
            </a:r>
            <a:r>
              <a:rPr lang="zh-CN" altLang="zh-CN" sz="44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形式。</a:t>
            </a:r>
          </a:p>
        </p:txBody>
      </p:sp>
    </p:spTree>
    <p:extLst>
      <p:ext uri="{BB962C8B-B14F-4D97-AF65-F5344CB8AC3E}">
        <p14:creationId xmlns:p14="http://schemas.microsoft.com/office/powerpoint/2010/main" val="66454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4639</TotalTime>
  <Words>948</Words>
  <Application>Microsoft Office PowerPoint</Application>
  <PresentationFormat>宽屏</PresentationFormat>
  <Paragraphs>97</Paragraphs>
  <Slides>21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6" baseType="lpstr">
      <vt:lpstr>等线</vt:lpstr>
      <vt:lpstr>等线 Light</vt:lpstr>
      <vt:lpstr>华文彩云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 博</dc:creator>
  <cp:lastModifiedBy>赵 博</cp:lastModifiedBy>
  <cp:revision>10</cp:revision>
  <dcterms:created xsi:type="dcterms:W3CDTF">2023-01-05T07:32:15Z</dcterms:created>
  <dcterms:modified xsi:type="dcterms:W3CDTF">2023-02-13T14:18:33Z</dcterms:modified>
</cp:coreProperties>
</file>