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6" r:id="rId3"/>
  </p:sldMasterIdLst>
  <p:notesMasterIdLst>
    <p:notesMasterId r:id="rId5"/>
  </p:notesMasterIdLst>
  <p:sldIdLst>
    <p:sldId id="256" r:id="rId4"/>
    <p:sldId id="1727" r:id="rId6"/>
    <p:sldId id="1726" r:id="rId7"/>
    <p:sldId id="1625" r:id="rId8"/>
    <p:sldId id="1728" r:id="rId9"/>
    <p:sldId id="1824" r:id="rId10"/>
    <p:sldId id="1763" r:id="rId11"/>
    <p:sldId id="1764" r:id="rId12"/>
    <p:sldId id="1766" r:id="rId13"/>
    <p:sldId id="1626" r:id="rId14"/>
    <p:sldId id="1806" r:id="rId15"/>
    <p:sldId id="1788" r:id="rId16"/>
    <p:sldId id="1769" r:id="rId17"/>
    <p:sldId id="1768" r:id="rId18"/>
    <p:sldId id="1771" r:id="rId19"/>
    <p:sldId id="1772" r:id="rId20"/>
    <p:sldId id="1774" r:id="rId21"/>
    <p:sldId id="1776" r:id="rId22"/>
    <p:sldId id="1775" r:id="rId23"/>
    <p:sldId id="1778" r:id="rId24"/>
    <p:sldId id="1780" r:id="rId25"/>
    <p:sldId id="1782" r:id="rId26"/>
    <p:sldId id="1779" r:id="rId27"/>
    <p:sldId id="1781" r:id="rId28"/>
    <p:sldId id="1783" r:id="rId29"/>
    <p:sldId id="1678" r:id="rId30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86173" initials="8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gs" Target="tags/tag13.xml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F90BC-B506-4944-94E0-74770609E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EF182-2FCB-4867-99A2-224514D135E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EF182-2FCB-4867-99A2-224514D135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 i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5" Type="http://schemas.microsoft.com/office/2007/relationships/hdphoto" Target="../media/image11.wdp"/><Relationship Id="rId4" Type="http://schemas.openxmlformats.org/officeDocument/2006/relationships/image" Target="../media/image10.png"/><Relationship Id="rId3" Type="http://schemas.openxmlformats.org/officeDocument/2006/relationships/hyperlink" Target="http://www.officeplus.cn/Template/Home.shtml" TargetMode="External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microsoft.com/office/2007/relationships/hdphoto" Target="../media/image11.wdp"/><Relationship Id="rId3" Type="http://schemas.openxmlformats.org/officeDocument/2006/relationships/image" Target="../media/image10.png"/><Relationship Id="rId2" Type="http://schemas.openxmlformats.org/officeDocument/2006/relationships/hyperlink" Target="http://www.officeplus.cn/Template/Home.shtml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7"/>
          <p:cNvSpPr/>
          <p:nvPr/>
        </p:nvSpPr>
        <p:spPr bwMode="auto">
          <a:xfrm>
            <a:off x="1" y="0"/>
            <a:ext cx="5086350" cy="6858000"/>
          </a:xfrm>
          <a:prstGeom prst="parallelogram">
            <a:avLst>
              <a:gd name="adj" fmla="val 18186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12217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8"/>
          <p:cNvSpPr/>
          <p:nvPr/>
        </p:nvSpPr>
        <p:spPr bwMode="auto">
          <a:xfrm>
            <a:off x="0" y="31750"/>
            <a:ext cx="5845175" cy="6826250"/>
          </a:xfrm>
          <a:custGeom>
            <a:avLst/>
            <a:gdLst>
              <a:gd name="T0" fmla="*/ 2709 w 3682"/>
              <a:gd name="T1" fmla="*/ 4300 h 4300"/>
              <a:gd name="T2" fmla="*/ 0 w 3682"/>
              <a:gd name="T3" fmla="*/ 4300 h 4300"/>
              <a:gd name="T4" fmla="*/ 0 w 3682"/>
              <a:gd name="T5" fmla="*/ 0 h 4300"/>
              <a:gd name="T6" fmla="*/ 3682 w 3682"/>
              <a:gd name="T7" fmla="*/ 0 h 4300"/>
              <a:gd name="T8" fmla="*/ 2709 w 3682"/>
              <a:gd name="T9" fmla="*/ 4300 h 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82" h="4300">
                <a:moveTo>
                  <a:pt x="2709" y="4300"/>
                </a:moveTo>
                <a:lnTo>
                  <a:pt x="0" y="4300"/>
                </a:lnTo>
                <a:lnTo>
                  <a:pt x="0" y="0"/>
                </a:lnTo>
                <a:lnTo>
                  <a:pt x="3682" y="0"/>
                </a:lnTo>
                <a:lnTo>
                  <a:pt x="2709" y="430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0"/>
          <p:cNvSpPr/>
          <p:nvPr/>
        </p:nvSpPr>
        <p:spPr bwMode="auto">
          <a:xfrm>
            <a:off x="117475" y="0"/>
            <a:ext cx="5426075" cy="6826250"/>
          </a:xfrm>
          <a:custGeom>
            <a:avLst/>
            <a:gdLst>
              <a:gd name="T0" fmla="*/ 2447 w 3418"/>
              <a:gd name="T1" fmla="*/ 4300 h 4300"/>
              <a:gd name="T2" fmla="*/ 0 w 3418"/>
              <a:gd name="T3" fmla="*/ 4300 h 4300"/>
              <a:gd name="T4" fmla="*/ 0 w 3418"/>
              <a:gd name="T5" fmla="*/ 0 h 4300"/>
              <a:gd name="T6" fmla="*/ 3418 w 3418"/>
              <a:gd name="T7" fmla="*/ 0 h 4300"/>
              <a:gd name="T8" fmla="*/ 2447 w 3418"/>
              <a:gd name="T9" fmla="*/ 4300 h 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8" h="4300">
                <a:moveTo>
                  <a:pt x="2447" y="4300"/>
                </a:moveTo>
                <a:lnTo>
                  <a:pt x="0" y="4300"/>
                </a:lnTo>
                <a:lnTo>
                  <a:pt x="0" y="0"/>
                </a:lnTo>
                <a:lnTo>
                  <a:pt x="3418" y="0"/>
                </a:lnTo>
                <a:lnTo>
                  <a:pt x="2447" y="430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192585" y="2574648"/>
            <a:ext cx="5304089" cy="558799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aseline="0">
                <a:solidFill>
                  <a:sysClr val="windowText" lastClr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单击添加学院名称 </a:t>
            </a:r>
            <a:r>
              <a:rPr lang="en-US" altLang="zh-CN"/>
              <a:t>/ </a:t>
            </a:r>
            <a:r>
              <a:rPr lang="zh-CN" altLang="en-US"/>
              <a:t>专业名称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192585" y="1446245"/>
            <a:ext cx="5304089" cy="1128403"/>
          </a:xfrm>
        </p:spPr>
        <p:txBody>
          <a:bodyPr anchor="ctr">
            <a:normAutofit/>
          </a:bodyPr>
          <a:lstStyle>
            <a:lvl1pPr algn="r">
              <a:defRPr sz="3600">
                <a:solidFill>
                  <a:sysClr val="windowText" lastClr="000000"/>
                </a:solidFill>
              </a:defRPr>
            </a:lvl1pPr>
          </a:lstStyle>
          <a:p>
            <a:r>
              <a:rPr lang="zh-CN" altLang="en-US"/>
              <a:t>毕业论文答辩</a:t>
            </a:r>
            <a:r>
              <a:rPr lang="en-US" altLang="zh-CN"/>
              <a:t>PPT</a:t>
            </a:r>
            <a:r>
              <a:rPr lang="zh-CN" altLang="en-US"/>
              <a:t>模板</a:t>
            </a:r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1" y="0"/>
            <a:ext cx="5471859" cy="6858001"/>
            <a:chOff x="1" y="0"/>
            <a:chExt cx="5471859" cy="6858001"/>
          </a:xfrm>
        </p:grpSpPr>
        <p:sp>
          <p:nvSpPr>
            <p:cNvPr id="17" name="Freeform 7"/>
            <p:cNvSpPr/>
            <p:nvPr userDrawn="1"/>
          </p:nvSpPr>
          <p:spPr bwMode="auto">
            <a:xfrm>
              <a:off x="161926" y="0"/>
              <a:ext cx="5309934" cy="6858000"/>
            </a:xfrm>
            <a:prstGeom prst="parallelogram">
              <a:avLst>
                <a:gd name="adj" fmla="val 31121"/>
              </a:avLst>
            </a:prstGeom>
            <a:solidFill>
              <a:schemeClr val="accent1">
                <a:lumMod val="75000"/>
                <a:alpha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" y="1"/>
              <a:ext cx="5010508" cy="6858000"/>
            </a:xfrm>
            <a:custGeom>
              <a:avLst/>
              <a:gdLst>
                <a:gd name="T0" fmla="*/ 2447 w 3418"/>
                <a:gd name="T1" fmla="*/ 4300 h 4300"/>
                <a:gd name="T2" fmla="*/ 0 w 3418"/>
                <a:gd name="T3" fmla="*/ 4300 h 4300"/>
                <a:gd name="T4" fmla="*/ 0 w 3418"/>
                <a:gd name="T5" fmla="*/ 0 h 4300"/>
                <a:gd name="T6" fmla="*/ 3418 w 3418"/>
                <a:gd name="T7" fmla="*/ 0 h 4300"/>
                <a:gd name="T8" fmla="*/ 2447 w 3418"/>
                <a:gd name="T9" fmla="*/ 4300 h 4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8" h="4300">
                  <a:moveTo>
                    <a:pt x="2447" y="4300"/>
                  </a:moveTo>
                  <a:lnTo>
                    <a:pt x="0" y="4300"/>
                  </a:lnTo>
                  <a:lnTo>
                    <a:pt x="0" y="0"/>
                  </a:lnTo>
                  <a:lnTo>
                    <a:pt x="3418" y="0"/>
                  </a:lnTo>
                  <a:lnTo>
                    <a:pt x="2447" y="430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29" name="组合 328"/>
          <p:cNvGrpSpPr/>
          <p:nvPr/>
        </p:nvGrpSpPr>
        <p:grpSpPr>
          <a:xfrm>
            <a:off x="590299" y="1176746"/>
            <a:ext cx="5021431" cy="4536258"/>
            <a:chOff x="423090" y="994900"/>
            <a:chExt cx="5333987" cy="4818615"/>
          </a:xfrm>
        </p:grpSpPr>
        <p:pic>
          <p:nvPicPr>
            <p:cNvPr id="327" name="图片 326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09401" y="994900"/>
              <a:ext cx="4634944" cy="4628714"/>
            </a:xfrm>
            <a:prstGeom prst="rect">
              <a:avLst/>
            </a:prstGeom>
          </p:spPr>
        </p:pic>
        <p:pic>
          <p:nvPicPr>
            <p:cNvPr id="328" name="图片 3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090" y="2857547"/>
              <a:ext cx="5333987" cy="2955968"/>
            </a:xfrm>
            <a:prstGeom prst="rect">
              <a:avLst/>
            </a:prstGeom>
          </p:spPr>
        </p:pic>
      </p:grpSp>
      <p:sp>
        <p:nvSpPr>
          <p:cNvPr id="14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6192838" y="4176346"/>
            <a:ext cx="5303837" cy="271829"/>
          </a:xfrm>
        </p:spPr>
        <p:txBody>
          <a:bodyPr anchor="ctr">
            <a:normAutofit/>
          </a:bodyPr>
          <a:lstStyle>
            <a:lvl1pPr marL="0" indent="0" algn="r">
              <a:buNone/>
              <a:defRPr sz="1050"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答辩人</a:t>
            </a:r>
            <a:endParaRPr lang="zh-CN" altLang="en-US"/>
          </a:p>
        </p:txBody>
      </p:sp>
      <p:sp>
        <p:nvSpPr>
          <p:cNvPr id="22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6192838" y="4448176"/>
            <a:ext cx="5303837" cy="271830"/>
          </a:xfrm>
        </p:spPr>
        <p:txBody>
          <a:bodyPr anchor="ctr">
            <a:normAutofit/>
          </a:bodyPr>
          <a:lstStyle>
            <a:lvl1pPr marL="0" indent="0" algn="r">
              <a:buNone/>
              <a:defRPr sz="1050"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指导老师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36349" y="2624071"/>
            <a:ext cx="7860325" cy="428625"/>
          </a:xfrm>
        </p:spPr>
        <p:txBody>
          <a:bodyPr anchor="ctr"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单击此处添加幻灯片章节标题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636349" y="3142297"/>
            <a:ext cx="7860325" cy="1095375"/>
          </a:xfrm>
        </p:spPr>
        <p:txBody>
          <a:bodyPr anchor="t"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760822" y="1885950"/>
            <a:ext cx="2727446" cy="2463919"/>
            <a:chOff x="423090" y="994900"/>
            <a:chExt cx="5333987" cy="4818615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9400" y="994900"/>
              <a:ext cx="4634944" cy="4628714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090" y="2857547"/>
              <a:ext cx="5333987" cy="2955968"/>
            </a:xfrm>
            <a:prstGeom prst="rect">
              <a:avLst/>
            </a:prstGeom>
          </p:spPr>
        </p:pic>
      </p:grp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45"/>
          <p:cNvSpPr/>
          <p:nvPr userDrawn="1"/>
        </p:nvSpPr>
        <p:spPr>
          <a:xfrm>
            <a:off x="695324" y="1028700"/>
            <a:ext cx="10825163" cy="876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 rot="5400000">
            <a:off x="3995736" y="-3995735"/>
            <a:ext cx="4200526" cy="12192000"/>
            <a:chOff x="1" y="0"/>
            <a:chExt cx="5471859" cy="6858001"/>
          </a:xfrm>
        </p:grpSpPr>
        <p:sp>
          <p:nvSpPr>
            <p:cNvPr id="11" name="Freeform 7"/>
            <p:cNvSpPr/>
            <p:nvPr userDrawn="1"/>
          </p:nvSpPr>
          <p:spPr bwMode="auto">
            <a:xfrm>
              <a:off x="161926" y="0"/>
              <a:ext cx="5309934" cy="6858000"/>
            </a:xfrm>
            <a:prstGeom prst="parallelogram">
              <a:avLst>
                <a:gd name="adj" fmla="val 31121"/>
              </a:avLst>
            </a:prstGeom>
            <a:solidFill>
              <a:schemeClr val="accent1">
                <a:lumMod val="75000"/>
                <a:alpha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1" y="1"/>
              <a:ext cx="5010508" cy="6858000"/>
            </a:xfrm>
            <a:custGeom>
              <a:avLst/>
              <a:gdLst>
                <a:gd name="T0" fmla="*/ 2447 w 3418"/>
                <a:gd name="T1" fmla="*/ 4300 h 4300"/>
                <a:gd name="T2" fmla="*/ 0 w 3418"/>
                <a:gd name="T3" fmla="*/ 4300 h 4300"/>
                <a:gd name="T4" fmla="*/ 0 w 3418"/>
                <a:gd name="T5" fmla="*/ 0 h 4300"/>
                <a:gd name="T6" fmla="*/ 3418 w 3418"/>
                <a:gd name="T7" fmla="*/ 0 h 4300"/>
                <a:gd name="T8" fmla="*/ 2447 w 3418"/>
                <a:gd name="T9" fmla="*/ 4300 h 4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8" h="4300">
                  <a:moveTo>
                    <a:pt x="2447" y="4300"/>
                  </a:moveTo>
                  <a:lnTo>
                    <a:pt x="0" y="4300"/>
                  </a:lnTo>
                  <a:lnTo>
                    <a:pt x="0" y="0"/>
                  </a:lnTo>
                  <a:lnTo>
                    <a:pt x="3418" y="0"/>
                  </a:lnTo>
                  <a:lnTo>
                    <a:pt x="2447" y="430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925" y="3970671"/>
            <a:ext cx="10850564" cy="945734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致谢 感恩</a:t>
            </a:r>
            <a:endParaRPr lang="zh-CN" altLang="en-US"/>
          </a:p>
        </p:txBody>
      </p:sp>
      <p:sp>
        <p:nvSpPr>
          <p:cNvPr id="63" name="文本占位符 62"/>
          <p:cNvSpPr>
            <a:spLocks noGrp="1"/>
          </p:cNvSpPr>
          <p:nvPr>
            <p:ph type="body" sz="quarter" idx="17" hasCustomPrompt="1"/>
          </p:nvPr>
        </p:nvSpPr>
        <p:spPr>
          <a:xfrm>
            <a:off x="669925" y="5215495"/>
            <a:ext cx="10850564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/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ct val="0"/>
              </a:spcAft>
              <a:buClrTx/>
              <a:buSzTx/>
            </a:pPr>
            <a:r>
              <a:rPr lang="zh-CN" altLang="en-US"/>
              <a:t>署名</a:t>
            </a:r>
            <a:endParaRPr lang="en-US" altLang="zh-CN"/>
          </a:p>
        </p:txBody>
      </p:sp>
      <p:grpSp>
        <p:nvGrpSpPr>
          <p:cNvPr id="193" name="组合 192"/>
          <p:cNvGrpSpPr/>
          <p:nvPr/>
        </p:nvGrpSpPr>
        <p:grpSpPr>
          <a:xfrm>
            <a:off x="4474285" y="1016000"/>
            <a:ext cx="3204984" cy="2895317"/>
            <a:chOff x="423090" y="994900"/>
            <a:chExt cx="5333987" cy="4818615"/>
          </a:xfrm>
        </p:grpSpPr>
        <p:pic>
          <p:nvPicPr>
            <p:cNvPr id="194" name="图片 19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9400" y="994900"/>
              <a:ext cx="4634944" cy="4628714"/>
            </a:xfrm>
            <a:prstGeom prst="rect">
              <a:avLst/>
            </a:prstGeom>
          </p:spPr>
        </p:pic>
        <p:pic>
          <p:nvPicPr>
            <p:cNvPr id="195" name="图片 19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090" y="2857547"/>
              <a:ext cx="5333987" cy="2955968"/>
            </a:xfrm>
            <a:prstGeom prst="rect">
              <a:avLst/>
            </a:prstGeom>
          </p:spPr>
        </p:pic>
      </p:grpSp>
      <p:sp>
        <p:nvSpPr>
          <p:cNvPr id="13" name="文本占位符 62"/>
          <p:cNvSpPr>
            <a:spLocks noGrp="1"/>
          </p:cNvSpPr>
          <p:nvPr>
            <p:ph type="body" sz="quarter" idx="18" hasCustomPrompt="1"/>
          </p:nvPr>
        </p:nvSpPr>
        <p:spPr>
          <a:xfrm>
            <a:off x="669925" y="5531129"/>
            <a:ext cx="10850564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/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ct val="0"/>
              </a:spcAft>
              <a:buClrTx/>
              <a:buSzTx/>
            </a:pPr>
            <a:fld id="{6F2F4490-F068-4919-AEB0-E87C65EBDA2A}" type="datetime2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模板使用技巧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713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00"/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模板使用技巧</a:t>
            </a: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 1</a:t>
            </a:r>
            <a:endParaRPr lang="zh-CN" altLang="en-US" sz="180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00"/>
            <a:r>
              <a:rPr kumimoji="1" lang="en-US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431800" y="11742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一键调整模板颜色</a:t>
            </a:r>
            <a:endParaRPr lang="en-US" sz="32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800" y="2138895"/>
            <a:ext cx="5295899" cy="38470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4300" y="2138895"/>
            <a:ext cx="5295900" cy="38470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文本框 11"/>
          <p:cNvSpPr txBox="1"/>
          <p:nvPr userDrawn="1"/>
        </p:nvSpPr>
        <p:spPr>
          <a:xfrm>
            <a:off x="333477" y="6061002"/>
            <a:ext cx="3183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 选择“设计”</a:t>
            </a:r>
            <a:r>
              <a:rPr lang="en-US" altLang="zh-CN" sz="1200" spc="15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“变体”</a:t>
            </a:r>
            <a:r>
              <a:rPr lang="en-US" altLang="zh-CN" sz="1200" spc="15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“颜色”；</a:t>
            </a:r>
            <a:endParaRPr 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 userDrawn="1"/>
        </p:nvSpPr>
        <p:spPr>
          <a:xfrm>
            <a:off x="6360651" y="6061002"/>
            <a:ext cx="4562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 选择你喜欢的颜色搭配，模板一秒调整为你选颜色。</a:t>
            </a:r>
            <a:endParaRPr 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05928" y="2609333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7853" y="4257158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模板使用技巧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40603" y="759873"/>
            <a:ext cx="1750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00"/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模板使用技巧</a:t>
            </a: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 2</a:t>
            </a:r>
            <a:endParaRPr lang="zh-CN" altLang="en-US" sz="180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00"/>
            <a:r>
              <a:rPr kumimoji="1" lang="en-US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800" y="2138895"/>
            <a:ext cx="5295899" cy="38470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4301" y="2138895"/>
            <a:ext cx="5295900" cy="38470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" name="文本框 6"/>
          <p:cNvSpPr txBox="1"/>
          <p:nvPr userDrawn="1"/>
        </p:nvSpPr>
        <p:spPr>
          <a:xfrm>
            <a:off x="431800" y="11742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随时添加模板样式</a:t>
            </a:r>
            <a:endParaRPr lang="en-US" sz="32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333477" y="6061002"/>
            <a:ext cx="3010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 选择“开始”</a:t>
            </a:r>
            <a:r>
              <a:rPr lang="en-US" altLang="zh-CN" sz="1200" spc="15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“新建幻灯片”；</a:t>
            </a:r>
            <a:endParaRPr 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6360651" y="6061002"/>
            <a:ext cx="5256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 选择你需要的页面，如封面页，目录页，副标题页，内容页等</a:t>
            </a:r>
            <a:r>
              <a:rPr lang="en-US" altLang="zh-CN" sz="1200" spc="150">
                <a:latin typeface="微软雅黑" panose="020B0503020204020204" charset="-122"/>
                <a:ea typeface="微软雅黑" panose="020B0503020204020204" charset="-122"/>
              </a:rPr>
              <a:t>…</a:t>
            </a:r>
            <a:endParaRPr 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0878" y="2428358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关注微软Office文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: 圆角 3"/>
          <p:cNvSpPr/>
          <p:nvPr userDrawn="1"/>
        </p:nvSpPr>
        <p:spPr>
          <a:xfrm>
            <a:off x="1079465" y="1527629"/>
            <a:ext cx="3802742" cy="3802742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图片包含 纵横字谜, 文字&#10;&#10;已生成极高可信度的说明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8065" y="1756229"/>
            <a:ext cx="3345542" cy="3345542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5239657" y="1566506"/>
            <a:ext cx="6013185" cy="3549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办公模板更新</a:t>
            </a:r>
            <a:endParaRPr lang="en-US" altLang="zh-CN" sz="3600" b="1" ker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微软</a:t>
            </a:r>
            <a:endParaRPr lang="en-US" altLang="zh-CN" sz="3600" b="1" ker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微信扫码关注</a:t>
            </a:r>
            <a:endParaRPr lang="en-US" altLang="zh-CN" sz="36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「 微软</a:t>
            </a:r>
            <a:r>
              <a:rPr lang="en-US" altLang="zh-CN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Office</a:t>
            </a: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文档 」服务号</a:t>
            </a:r>
            <a:endParaRPr lang="en-US" altLang="zh-CN" sz="36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图片 6">
            <a:hlinkClick r:id="rId3"/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57" y="6345797"/>
            <a:ext cx="1712686" cy="226074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微软黑科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0" y="657288"/>
            <a:ext cx="12192000" cy="0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 userDrawn="1"/>
        </p:nvSpPr>
        <p:spPr>
          <a:xfrm>
            <a:off x="0" y="3091547"/>
            <a:ext cx="12192000" cy="3766453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: 圆角 7"/>
          <p:cNvSpPr/>
          <p:nvPr userDrawn="1"/>
        </p:nvSpPr>
        <p:spPr>
          <a:xfrm>
            <a:off x="621395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: 圆角 8"/>
          <p:cNvSpPr/>
          <p:nvPr userDrawn="1"/>
        </p:nvSpPr>
        <p:spPr>
          <a:xfrm>
            <a:off x="4374467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1656327" y="286129"/>
            <a:ext cx="8879354" cy="6701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kern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微信扫描小程序码，使用微软移动办公黑科技 </a:t>
            </a:r>
            <a:endParaRPr lang="en-US" sz="3200" b="1" kern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 flipH="1">
            <a:off x="1523089" y="369629"/>
            <a:ext cx="266460" cy="622048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10402443" y="369629"/>
            <a:ext cx="266460" cy="622048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: 圆角 12"/>
          <p:cNvSpPr/>
          <p:nvPr userDrawn="1"/>
        </p:nvSpPr>
        <p:spPr>
          <a:xfrm>
            <a:off x="8159751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987447" y="5138740"/>
            <a:ext cx="2730235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在微信访问</a:t>
            </a:r>
            <a:r>
              <a:rPr lang="en-US" altLang="zh-CN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OneDrive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「 微软</a:t>
            </a:r>
            <a:r>
              <a:rPr lang="en-US" altLang="zh-CN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Office</a:t>
            </a: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文档 」</a:t>
            </a:r>
            <a:endParaRPr lang="en-US" sz="20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862328" y="5138740"/>
            <a:ext cx="2467342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让你的文档会说话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「 微软听听文档 」</a:t>
            </a:r>
            <a:endParaRPr lang="zh-CN" altLang="en-US" sz="20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8644425" y="5138740"/>
            <a:ext cx="2492990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你的文档创作小助手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「 微软</a:t>
            </a:r>
            <a:r>
              <a:rPr lang="en-US" altLang="zh-CN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AI</a:t>
            </a: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识图 」</a:t>
            </a:r>
            <a:endParaRPr lang="zh-CN" altLang="en-US" sz="20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 userDrawn="1"/>
        </p:nvCxnSpPr>
        <p:spPr>
          <a:xfrm flipH="1">
            <a:off x="4198035" y="5330650"/>
            <a:ext cx="0" cy="6531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/>
        </p:nvCxnSpPr>
        <p:spPr>
          <a:xfrm flipH="1">
            <a:off x="7976215" y="5330650"/>
            <a:ext cx="0" cy="6531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57" y="6345797"/>
            <a:ext cx="1712686" cy="22607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716" y="1726788"/>
            <a:ext cx="2743200" cy="2743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82" y="1726788"/>
            <a:ext cx="2743200" cy="27432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320" y="1726788"/>
            <a:ext cx="2743200" cy="2743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file:///D:\qq&#25991;&#20214;\712321467\Image\C2C\Image2\%7b75232B38-A165-1FB7-499C-2E1C792CACB5%7d.png" TargetMode="External"/><Relationship Id="rId8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image" Target="file:///D:\qq&#25991;&#20214;\712321467\Image\C2C\Image2\%7b75232B38-A165-1FB7-499C-2E1C792CACB5%7d.png" TargetMode="Externa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5"/>
          <p:cNvSpPr/>
          <p:nvPr/>
        </p:nvSpPr>
        <p:spPr>
          <a:xfrm>
            <a:off x="-600" y="937992"/>
            <a:ext cx="12192000" cy="1063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5" y="1"/>
            <a:ext cx="9399850" cy="9205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6058" y="1125538"/>
            <a:ext cx="10859191" cy="5011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6058" y="6240463"/>
            <a:ext cx="4114800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www.islide.cc</a:t>
            </a:r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10057075" y="331568"/>
            <a:ext cx="1963737" cy="1057275"/>
            <a:chOff x="5268913" y="2360613"/>
            <a:chExt cx="1963737" cy="1057275"/>
          </a:xfrm>
        </p:grpSpPr>
        <p:sp>
          <p:nvSpPr>
            <p:cNvPr id="39" name="Freeform 32"/>
            <p:cNvSpPr/>
            <p:nvPr/>
          </p:nvSpPr>
          <p:spPr bwMode="auto">
            <a:xfrm>
              <a:off x="7069138" y="3162300"/>
              <a:ext cx="163512" cy="192087"/>
            </a:xfrm>
            <a:custGeom>
              <a:avLst/>
              <a:gdLst>
                <a:gd name="T0" fmla="*/ 83 w 86"/>
                <a:gd name="T1" fmla="*/ 81 h 102"/>
                <a:gd name="T2" fmla="*/ 86 w 86"/>
                <a:gd name="T3" fmla="*/ 79 h 102"/>
                <a:gd name="T4" fmla="*/ 38 w 86"/>
                <a:gd name="T5" fmla="*/ 12 h 102"/>
                <a:gd name="T6" fmla="*/ 13 w 86"/>
                <a:gd name="T7" fmla="*/ 18 h 102"/>
                <a:gd name="T8" fmla="*/ 27 w 86"/>
                <a:gd name="T9" fmla="*/ 102 h 102"/>
                <a:gd name="T10" fmla="*/ 63 w 86"/>
                <a:gd name="T11" fmla="*/ 88 h 102"/>
                <a:gd name="T12" fmla="*/ 65 w 86"/>
                <a:gd name="T13" fmla="*/ 62 h 102"/>
                <a:gd name="T14" fmla="*/ 83 w 86"/>
                <a:gd name="T15" fmla="*/ 8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102">
                  <a:moveTo>
                    <a:pt x="83" y="81"/>
                  </a:moveTo>
                  <a:cubicBezTo>
                    <a:pt x="86" y="79"/>
                    <a:pt x="86" y="79"/>
                    <a:pt x="86" y="79"/>
                  </a:cubicBezTo>
                  <a:cubicBezTo>
                    <a:pt x="76" y="59"/>
                    <a:pt x="56" y="20"/>
                    <a:pt x="38" y="12"/>
                  </a:cubicBezTo>
                  <a:cubicBezTo>
                    <a:pt x="14" y="0"/>
                    <a:pt x="13" y="18"/>
                    <a:pt x="13" y="18"/>
                  </a:cubicBezTo>
                  <a:cubicBezTo>
                    <a:pt x="0" y="54"/>
                    <a:pt x="27" y="102"/>
                    <a:pt x="27" y="102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62"/>
                    <a:pt x="65" y="62"/>
                    <a:pt x="65" y="62"/>
                  </a:cubicBezTo>
                  <a:lnTo>
                    <a:pt x="83" y="81"/>
                  </a:lnTo>
                  <a:close/>
                </a:path>
              </a:pathLst>
            </a:custGeom>
            <a:solidFill>
              <a:srgbClr val="7F1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3"/>
            <p:cNvSpPr/>
            <p:nvPr/>
          </p:nvSpPr>
          <p:spPr bwMode="auto">
            <a:xfrm>
              <a:off x="5764213" y="2560638"/>
              <a:ext cx="1042987" cy="857250"/>
            </a:xfrm>
            <a:custGeom>
              <a:avLst/>
              <a:gdLst>
                <a:gd name="T0" fmla="*/ 551 w 551"/>
                <a:gd name="T1" fmla="*/ 263 h 452"/>
                <a:gd name="T2" fmla="*/ 425 w 551"/>
                <a:gd name="T3" fmla="*/ 0 h 452"/>
                <a:gd name="T4" fmla="*/ 0 w 551"/>
                <a:gd name="T5" fmla="*/ 156 h 452"/>
                <a:gd name="T6" fmla="*/ 74 w 551"/>
                <a:gd name="T7" fmla="*/ 438 h 452"/>
                <a:gd name="T8" fmla="*/ 327 w 551"/>
                <a:gd name="T9" fmla="*/ 390 h 452"/>
                <a:gd name="T10" fmla="*/ 551 w 551"/>
                <a:gd name="T11" fmla="*/ 26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1" h="452">
                  <a:moveTo>
                    <a:pt x="551" y="263"/>
                  </a:moveTo>
                  <a:cubicBezTo>
                    <a:pt x="425" y="0"/>
                    <a:pt x="425" y="0"/>
                    <a:pt x="425" y="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74" y="438"/>
                    <a:pt x="74" y="438"/>
                    <a:pt x="74" y="438"/>
                  </a:cubicBezTo>
                  <a:cubicBezTo>
                    <a:pt x="107" y="452"/>
                    <a:pt x="211" y="433"/>
                    <a:pt x="327" y="390"/>
                  </a:cubicBezTo>
                  <a:cubicBezTo>
                    <a:pt x="444" y="347"/>
                    <a:pt x="535" y="294"/>
                    <a:pt x="551" y="263"/>
                  </a:cubicBezTo>
                </a:path>
              </a:pathLst>
            </a:custGeom>
            <a:solidFill>
              <a:srgbClr val="384C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5764213" y="2560638"/>
              <a:ext cx="923925" cy="598487"/>
            </a:xfrm>
            <a:custGeom>
              <a:avLst/>
              <a:gdLst>
                <a:gd name="T0" fmla="*/ 507 w 582"/>
                <a:gd name="T1" fmla="*/ 0 h 377"/>
                <a:gd name="T2" fmla="*/ 507 w 582"/>
                <a:gd name="T3" fmla="*/ 0 h 377"/>
                <a:gd name="T4" fmla="*/ 0 w 582"/>
                <a:gd name="T5" fmla="*/ 187 h 377"/>
                <a:gd name="T6" fmla="*/ 44 w 582"/>
                <a:gd name="T7" fmla="*/ 355 h 377"/>
                <a:gd name="T8" fmla="*/ 358 w 582"/>
                <a:gd name="T9" fmla="*/ 377 h 377"/>
                <a:gd name="T10" fmla="*/ 582 w 582"/>
                <a:gd name="T11" fmla="*/ 157 h 377"/>
                <a:gd name="T12" fmla="*/ 507 w 582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2" h="377">
                  <a:moveTo>
                    <a:pt x="507" y="0"/>
                  </a:moveTo>
                  <a:lnTo>
                    <a:pt x="507" y="0"/>
                  </a:lnTo>
                  <a:lnTo>
                    <a:pt x="0" y="187"/>
                  </a:lnTo>
                  <a:lnTo>
                    <a:pt x="44" y="355"/>
                  </a:lnTo>
                  <a:lnTo>
                    <a:pt x="358" y="377"/>
                  </a:lnTo>
                  <a:lnTo>
                    <a:pt x="582" y="157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0C1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5764213" y="2560638"/>
              <a:ext cx="923925" cy="598487"/>
            </a:xfrm>
            <a:custGeom>
              <a:avLst/>
              <a:gdLst>
                <a:gd name="T0" fmla="*/ 507 w 582"/>
                <a:gd name="T1" fmla="*/ 0 h 377"/>
                <a:gd name="T2" fmla="*/ 507 w 582"/>
                <a:gd name="T3" fmla="*/ 0 h 377"/>
                <a:gd name="T4" fmla="*/ 0 w 582"/>
                <a:gd name="T5" fmla="*/ 187 h 377"/>
                <a:gd name="T6" fmla="*/ 44 w 582"/>
                <a:gd name="T7" fmla="*/ 355 h 377"/>
                <a:gd name="T8" fmla="*/ 358 w 582"/>
                <a:gd name="T9" fmla="*/ 377 h 377"/>
                <a:gd name="T10" fmla="*/ 582 w 582"/>
                <a:gd name="T11" fmla="*/ 157 h 377"/>
                <a:gd name="T12" fmla="*/ 507 w 582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2" h="377">
                  <a:moveTo>
                    <a:pt x="507" y="0"/>
                  </a:moveTo>
                  <a:lnTo>
                    <a:pt x="507" y="0"/>
                  </a:lnTo>
                  <a:lnTo>
                    <a:pt x="0" y="187"/>
                  </a:lnTo>
                  <a:lnTo>
                    <a:pt x="44" y="355"/>
                  </a:lnTo>
                  <a:lnTo>
                    <a:pt x="358" y="377"/>
                  </a:lnTo>
                  <a:lnTo>
                    <a:pt x="582" y="157"/>
                  </a:lnTo>
                  <a:lnTo>
                    <a:pt x="5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5281613" y="2398713"/>
              <a:ext cx="1782762" cy="730250"/>
            </a:xfrm>
            <a:custGeom>
              <a:avLst/>
              <a:gdLst>
                <a:gd name="T0" fmla="*/ 654 w 1123"/>
                <a:gd name="T1" fmla="*/ 460 h 460"/>
                <a:gd name="T2" fmla="*/ 0 w 1123"/>
                <a:gd name="T3" fmla="*/ 413 h 460"/>
                <a:gd name="T4" fmla="*/ 511 w 1123"/>
                <a:gd name="T5" fmla="*/ 71 h 460"/>
                <a:gd name="T6" fmla="*/ 1123 w 1123"/>
                <a:gd name="T7" fmla="*/ 0 h 460"/>
                <a:gd name="T8" fmla="*/ 654 w 1123"/>
                <a:gd name="T9" fmla="*/ 46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3" h="460">
                  <a:moveTo>
                    <a:pt x="654" y="460"/>
                  </a:moveTo>
                  <a:lnTo>
                    <a:pt x="0" y="413"/>
                  </a:lnTo>
                  <a:lnTo>
                    <a:pt x="511" y="71"/>
                  </a:lnTo>
                  <a:lnTo>
                    <a:pt x="1123" y="0"/>
                  </a:lnTo>
                  <a:lnTo>
                    <a:pt x="654" y="460"/>
                  </a:lnTo>
                  <a:close/>
                </a:path>
              </a:pathLst>
            </a:custGeom>
            <a:solidFill>
              <a:srgbClr val="1F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37"/>
            <p:cNvSpPr/>
            <p:nvPr/>
          </p:nvSpPr>
          <p:spPr bwMode="auto">
            <a:xfrm>
              <a:off x="5268913" y="2360613"/>
              <a:ext cx="1781175" cy="730250"/>
            </a:xfrm>
            <a:custGeom>
              <a:avLst/>
              <a:gdLst>
                <a:gd name="T0" fmla="*/ 654 w 1122"/>
                <a:gd name="T1" fmla="*/ 460 h 460"/>
                <a:gd name="T2" fmla="*/ 0 w 1122"/>
                <a:gd name="T3" fmla="*/ 414 h 460"/>
                <a:gd name="T4" fmla="*/ 511 w 1122"/>
                <a:gd name="T5" fmla="*/ 72 h 460"/>
                <a:gd name="T6" fmla="*/ 1122 w 1122"/>
                <a:gd name="T7" fmla="*/ 0 h 460"/>
                <a:gd name="T8" fmla="*/ 654 w 1122"/>
                <a:gd name="T9" fmla="*/ 46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2" h="460">
                  <a:moveTo>
                    <a:pt x="654" y="460"/>
                  </a:moveTo>
                  <a:lnTo>
                    <a:pt x="0" y="414"/>
                  </a:lnTo>
                  <a:lnTo>
                    <a:pt x="511" y="72"/>
                  </a:lnTo>
                  <a:lnTo>
                    <a:pt x="1122" y="0"/>
                  </a:lnTo>
                  <a:lnTo>
                    <a:pt x="654" y="460"/>
                  </a:lnTo>
                  <a:close/>
                </a:path>
              </a:pathLst>
            </a:custGeom>
            <a:solidFill>
              <a:srgbClr val="5466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38"/>
            <p:cNvSpPr/>
            <p:nvPr/>
          </p:nvSpPr>
          <p:spPr bwMode="auto">
            <a:xfrm>
              <a:off x="5268913" y="3017838"/>
              <a:ext cx="1050925" cy="111125"/>
            </a:xfrm>
            <a:custGeom>
              <a:avLst/>
              <a:gdLst>
                <a:gd name="T0" fmla="*/ 0 w 662"/>
                <a:gd name="T1" fmla="*/ 0 h 70"/>
                <a:gd name="T2" fmla="*/ 8 w 662"/>
                <a:gd name="T3" fmla="*/ 23 h 70"/>
                <a:gd name="T4" fmla="*/ 662 w 662"/>
                <a:gd name="T5" fmla="*/ 70 h 70"/>
                <a:gd name="T6" fmla="*/ 654 w 662"/>
                <a:gd name="T7" fmla="*/ 46 h 70"/>
                <a:gd name="T8" fmla="*/ 0 w 662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2" h="70">
                  <a:moveTo>
                    <a:pt x="0" y="0"/>
                  </a:moveTo>
                  <a:lnTo>
                    <a:pt x="8" y="23"/>
                  </a:lnTo>
                  <a:lnTo>
                    <a:pt x="662" y="70"/>
                  </a:lnTo>
                  <a:lnTo>
                    <a:pt x="65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39"/>
            <p:cNvSpPr/>
            <p:nvPr/>
          </p:nvSpPr>
          <p:spPr bwMode="auto">
            <a:xfrm>
              <a:off x="6307138" y="2360613"/>
              <a:ext cx="757237" cy="768350"/>
            </a:xfrm>
            <a:custGeom>
              <a:avLst/>
              <a:gdLst>
                <a:gd name="T0" fmla="*/ 468 w 477"/>
                <a:gd name="T1" fmla="*/ 0 h 484"/>
                <a:gd name="T2" fmla="*/ 477 w 477"/>
                <a:gd name="T3" fmla="*/ 24 h 484"/>
                <a:gd name="T4" fmla="*/ 8 w 477"/>
                <a:gd name="T5" fmla="*/ 484 h 484"/>
                <a:gd name="T6" fmla="*/ 0 w 477"/>
                <a:gd name="T7" fmla="*/ 460 h 484"/>
                <a:gd name="T8" fmla="*/ 468 w 477"/>
                <a:gd name="T9" fmla="*/ 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7" h="482">
                  <a:moveTo>
                    <a:pt x="468" y="0"/>
                  </a:moveTo>
                  <a:lnTo>
                    <a:pt x="477" y="24"/>
                  </a:lnTo>
                  <a:lnTo>
                    <a:pt x="8" y="484"/>
                  </a:lnTo>
                  <a:lnTo>
                    <a:pt x="0" y="460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rgbClr val="384C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0"/>
            <p:cNvSpPr/>
            <p:nvPr/>
          </p:nvSpPr>
          <p:spPr bwMode="auto">
            <a:xfrm>
              <a:off x="6088063" y="2692400"/>
              <a:ext cx="177800" cy="87312"/>
            </a:xfrm>
            <a:custGeom>
              <a:avLst/>
              <a:gdLst>
                <a:gd name="T0" fmla="*/ 91 w 94"/>
                <a:gd name="T1" fmla="*/ 7 h 46"/>
                <a:gd name="T2" fmla="*/ 51 w 94"/>
                <a:gd name="T3" fmla="*/ 36 h 46"/>
                <a:gd name="T4" fmla="*/ 3 w 94"/>
                <a:gd name="T5" fmla="*/ 40 h 46"/>
                <a:gd name="T6" fmla="*/ 42 w 94"/>
                <a:gd name="T7" fmla="*/ 11 h 46"/>
                <a:gd name="T8" fmla="*/ 91 w 94"/>
                <a:gd name="T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46">
                  <a:moveTo>
                    <a:pt x="91" y="7"/>
                  </a:moveTo>
                  <a:cubicBezTo>
                    <a:pt x="94" y="14"/>
                    <a:pt x="76" y="27"/>
                    <a:pt x="51" y="36"/>
                  </a:cubicBezTo>
                  <a:cubicBezTo>
                    <a:pt x="27" y="45"/>
                    <a:pt x="5" y="46"/>
                    <a:pt x="3" y="40"/>
                  </a:cubicBezTo>
                  <a:cubicBezTo>
                    <a:pt x="0" y="33"/>
                    <a:pt x="18" y="20"/>
                    <a:pt x="42" y="11"/>
                  </a:cubicBezTo>
                  <a:cubicBezTo>
                    <a:pt x="67" y="2"/>
                    <a:pt x="89" y="0"/>
                    <a:pt x="91" y="7"/>
                  </a:cubicBezTo>
                  <a:close/>
                </a:path>
              </a:pathLst>
            </a:custGeom>
            <a:solidFill>
              <a:srgbClr val="384C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1"/>
            <p:cNvSpPr/>
            <p:nvPr/>
          </p:nvSpPr>
          <p:spPr bwMode="auto">
            <a:xfrm>
              <a:off x="6130925" y="2547938"/>
              <a:ext cx="1003300" cy="657225"/>
            </a:xfrm>
            <a:custGeom>
              <a:avLst/>
              <a:gdLst>
                <a:gd name="T0" fmla="*/ 32 w 530"/>
                <a:gd name="T1" fmla="*/ 111 h 347"/>
                <a:gd name="T2" fmla="*/ 322 w 530"/>
                <a:gd name="T3" fmla="*/ 30 h 347"/>
                <a:gd name="T4" fmla="*/ 361 w 530"/>
                <a:gd name="T5" fmla="*/ 28 h 347"/>
                <a:gd name="T6" fmla="*/ 359 w 530"/>
                <a:gd name="T7" fmla="*/ 20 h 347"/>
                <a:gd name="T8" fmla="*/ 376 w 530"/>
                <a:gd name="T9" fmla="*/ 60 h 347"/>
                <a:gd name="T10" fmla="*/ 496 w 530"/>
                <a:gd name="T11" fmla="*/ 330 h 347"/>
                <a:gd name="T12" fmla="*/ 522 w 530"/>
                <a:gd name="T13" fmla="*/ 320 h 347"/>
                <a:gd name="T14" fmla="*/ 385 w 530"/>
                <a:gd name="T15" fmla="*/ 9 h 347"/>
                <a:gd name="T16" fmla="*/ 370 w 530"/>
                <a:gd name="T17" fmla="*/ 0 h 347"/>
                <a:gd name="T18" fmla="*/ 16 w 530"/>
                <a:gd name="T19" fmla="*/ 88 h 347"/>
                <a:gd name="T20" fmla="*/ 32 w 530"/>
                <a:gd name="T21" fmla="*/ 111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0" h="347">
                  <a:moveTo>
                    <a:pt x="32" y="111"/>
                  </a:moveTo>
                  <a:cubicBezTo>
                    <a:pt x="119" y="59"/>
                    <a:pt x="222" y="38"/>
                    <a:pt x="322" y="30"/>
                  </a:cubicBezTo>
                  <a:cubicBezTo>
                    <a:pt x="333" y="29"/>
                    <a:pt x="350" y="32"/>
                    <a:pt x="361" y="28"/>
                  </a:cubicBezTo>
                  <a:cubicBezTo>
                    <a:pt x="379" y="22"/>
                    <a:pt x="361" y="33"/>
                    <a:pt x="359" y="20"/>
                  </a:cubicBezTo>
                  <a:cubicBezTo>
                    <a:pt x="361" y="33"/>
                    <a:pt x="371" y="48"/>
                    <a:pt x="376" y="60"/>
                  </a:cubicBezTo>
                  <a:cubicBezTo>
                    <a:pt x="416" y="150"/>
                    <a:pt x="456" y="240"/>
                    <a:pt x="496" y="330"/>
                  </a:cubicBezTo>
                  <a:cubicBezTo>
                    <a:pt x="503" y="347"/>
                    <a:pt x="530" y="337"/>
                    <a:pt x="522" y="320"/>
                  </a:cubicBezTo>
                  <a:cubicBezTo>
                    <a:pt x="476" y="217"/>
                    <a:pt x="431" y="113"/>
                    <a:pt x="385" y="9"/>
                  </a:cubicBezTo>
                  <a:cubicBezTo>
                    <a:pt x="382" y="3"/>
                    <a:pt x="377" y="0"/>
                    <a:pt x="370" y="0"/>
                  </a:cubicBezTo>
                  <a:cubicBezTo>
                    <a:pt x="249" y="0"/>
                    <a:pt x="120" y="25"/>
                    <a:pt x="16" y="88"/>
                  </a:cubicBezTo>
                  <a:cubicBezTo>
                    <a:pt x="0" y="97"/>
                    <a:pt x="17" y="120"/>
                    <a:pt x="32" y="111"/>
                  </a:cubicBezTo>
                  <a:close/>
                </a:path>
              </a:pathLst>
            </a:custGeom>
            <a:solidFill>
              <a:srgbClr val="7F1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2"/>
            <p:cNvSpPr/>
            <p:nvPr/>
          </p:nvSpPr>
          <p:spPr bwMode="auto">
            <a:xfrm>
              <a:off x="7035800" y="3117850"/>
              <a:ext cx="139700" cy="138112"/>
            </a:xfrm>
            <a:custGeom>
              <a:avLst/>
              <a:gdLst>
                <a:gd name="T0" fmla="*/ 68 w 74"/>
                <a:gd name="T1" fmla="*/ 25 h 73"/>
                <a:gd name="T2" fmla="*/ 48 w 74"/>
                <a:gd name="T3" fmla="*/ 67 h 73"/>
                <a:gd name="T4" fmla="*/ 7 w 74"/>
                <a:gd name="T5" fmla="*/ 48 h 73"/>
                <a:gd name="T6" fmla="*/ 26 w 74"/>
                <a:gd name="T7" fmla="*/ 6 h 73"/>
                <a:gd name="T8" fmla="*/ 68 w 74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3">
                  <a:moveTo>
                    <a:pt x="68" y="25"/>
                  </a:moveTo>
                  <a:cubicBezTo>
                    <a:pt x="74" y="42"/>
                    <a:pt x="65" y="61"/>
                    <a:pt x="48" y="67"/>
                  </a:cubicBezTo>
                  <a:cubicBezTo>
                    <a:pt x="32" y="73"/>
                    <a:pt x="13" y="65"/>
                    <a:pt x="7" y="48"/>
                  </a:cubicBezTo>
                  <a:cubicBezTo>
                    <a:pt x="0" y="31"/>
                    <a:pt x="9" y="12"/>
                    <a:pt x="26" y="6"/>
                  </a:cubicBezTo>
                  <a:cubicBezTo>
                    <a:pt x="43" y="0"/>
                    <a:pt x="62" y="8"/>
                    <a:pt x="68" y="25"/>
                  </a:cubicBezTo>
                  <a:close/>
                </a:path>
              </a:pathLst>
            </a:custGeom>
            <a:solidFill>
              <a:srgbClr val="B5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73" name="图片 1073743875" descr="学科网 zxxk.com"/>
          <p:cNvPicPr>
            <a:picLocks noChangeAspect="1"/>
          </p:cNvPicPr>
          <p:nvPr/>
        </p:nvPicPr>
        <p:blipFill>
          <a:blip r:embed="rId8" r:link="rId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/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5" r:link="rId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tags" Target="../tags/tag7.xml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1" Type="http://schemas.openxmlformats.org/officeDocument/2006/relationships/tags" Target="../tags/tag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1" Type="http://schemas.openxmlformats.org/officeDocument/2006/relationships/tags" Target="../tags/tag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1.png"/><Relationship Id="rId1" Type="http://schemas.openxmlformats.org/officeDocument/2006/relationships/tags" Target="../tags/tag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1" Type="http://schemas.openxmlformats.org/officeDocument/2006/relationships/tags" Target="../tags/tag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4"/>
          <p:cNvSpPr>
            <a:spLocks noGrp="1"/>
          </p:cNvSpPr>
          <p:nvPr>
            <p:ph type="ctrTitle"/>
          </p:nvPr>
        </p:nvSpPr>
        <p:spPr>
          <a:xfrm>
            <a:off x="4440555" y="2864485"/>
            <a:ext cx="7309485" cy="1128395"/>
          </a:xfrm>
        </p:spPr>
        <p:txBody>
          <a:bodyPr>
            <a:noAutofit/>
          </a:bodyPr>
          <a:lstStyle/>
          <a:p>
            <a:r>
              <a:rPr lang="zh-CN" altLang="en-US" sz="6600" err="1">
                <a:latin typeface="华文楷体" panose="02010600040101010101" charset="-122"/>
                <a:ea typeface="华文楷体" panose="02010600040101010101" charset="-122"/>
              </a:rPr>
              <a:t>进制与进制转换</a:t>
            </a:r>
            <a:endParaRPr lang="zh-CN" altLang="en-US" sz="6600" err="1"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文本框 65"/>
          <p:cNvSpPr txBox="1"/>
          <p:nvPr/>
        </p:nvSpPr>
        <p:spPr>
          <a:xfrm>
            <a:off x="669925" y="5379720"/>
            <a:ext cx="109874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algn="l">
              <a:buClrTx/>
              <a:buSzTx/>
              <a:buFontTx/>
            </a:pP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于是，就出现了进位的思想，到第十段绳子的时候我就打一个结，这样表示很多数字就非常方便了，这就是进制的雏形，那大家再想一下为什么是到第十段绳子才进位呢？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换言之，为什么我们在实际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加法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运算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的时候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逢十就进一呢？</a:t>
            </a:r>
            <a:endParaRPr lang="zh-CN" altLang="en-US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进制的由来</a:t>
            </a:r>
            <a:endParaRPr lang="zh-CN" altLang="en-US"/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150" y="1595755"/>
            <a:ext cx="6035675" cy="2806700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913130" y="2073275"/>
            <a:ext cx="40811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/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思考：结绳记数是人类早期用来记数的方法之一，1段绳即代表1个数，那如果有很多数字怎么办呢？</a:t>
            </a:r>
            <a:endParaRPr lang="zh-CN" altLang="en-US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706995" y="4549775"/>
            <a:ext cx="2091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</a:rPr>
              <a:t>古人</a:t>
            </a:r>
            <a:r>
              <a:rPr lang="en-US" altLang="zh-CN"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</a:rPr>
              <a:t>“</a:t>
            </a:r>
            <a:r>
              <a:rPr lang="zh-CN" altLang="en-US"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结绳记数</a:t>
            </a:r>
            <a:r>
              <a:rPr lang="en-US" altLang="zh-CN"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”</a:t>
            </a:r>
            <a:endParaRPr lang="en-US" altLang="zh-CN">
              <a:latin typeface="等线 Light" panose="02010600030101010101" charset="-122"/>
              <a:ea typeface="等线 Light" panose="02010600030101010101" charset="-122"/>
              <a:cs typeface="等线 Light" panose="0201060003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十进制的由来</a:t>
            </a:r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804545" y="1155065"/>
            <a:ext cx="10948035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很久很久以前，黄帝和蚩尤之间发生了场激烈的战斗，经过大家共同的努力，黄帝大获全胜。</a:t>
            </a:r>
            <a:endParaRPr lang="en-US" altLang="zh-CN" sz="20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457200" fontAlgn="auto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于是，黄帝部落的人开始对所有的蚩尤残兵败将和物品进行清点。清点的工作由黄帝部落管理仓库的邪曷(hé)进行。他把每个战俘对应着自己的一个手指，一根指头代表一个战俘，两根指头代表两个战俘……</a:t>
            </a:r>
            <a:r>
              <a:rPr lang="en-US" altLang="zh-CN" sz="2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可是人的手指头只有十个，并且这次黄帝部落俘获了很多的俘虏，邪曷的十个手指都用完了也没数完，这该怎么办昵？</a:t>
            </a:r>
            <a:endParaRPr lang="zh-CN" altLang="en-US" sz="20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04545" y="3479165"/>
            <a:ext cx="1058291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正当大家一筹莫展的时候，黄帝的一个部将说：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“既然用完了十根手指，我们可以先把已数过的十个俘虏放在一边，用一根绳子捆起来打一个结，表示十个战俘。然后接着用手指数，够十个再放一堆，这样一个结一个结地打下去，我们就知道共俘获了多少俘虏了”。</a:t>
            </a:r>
            <a:r>
              <a:rPr lang="en-US" altLang="zh-CN" sz="2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大家都认为这个方法很好，负责统计俘虏的邪曷用这个方法出色地完成了任务。</a:t>
            </a:r>
            <a:endParaRPr lang="zh-CN" altLang="en-US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11275" y="5584825"/>
            <a:ext cx="88995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这就是“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逢十进一</a:t>
            </a:r>
            <a:r>
              <a:rPr lang="en-US" altLang="zh-CN" sz="2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”的十进制的最早由来。</a:t>
            </a:r>
            <a:endParaRPr lang="en-US" altLang="zh-CN" sz="20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8" name="图片 7"/>
          <p:cNvPicPr/>
          <p:nvPr/>
        </p:nvPicPr>
        <p:blipFill>
          <a:blip r:embed="rId1"/>
          <a:stretch>
            <a:fillRect/>
          </a:stretch>
        </p:blipFill>
        <p:spPr>
          <a:xfrm>
            <a:off x="9030335" y="4979670"/>
            <a:ext cx="3161665" cy="18783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进制的概念</a:t>
            </a:r>
            <a:endParaRPr lang="zh-CN" altLang="en-US"/>
          </a:p>
        </p:txBody>
      </p:sp>
      <p:sp>
        <p:nvSpPr>
          <p:cNvPr id="101" name="文本框 100"/>
          <p:cNvSpPr txBox="1"/>
          <p:nvPr/>
        </p:nvSpPr>
        <p:spPr>
          <a:xfrm>
            <a:off x="1184275" y="2703830"/>
            <a:ext cx="10211435" cy="11988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66700">
              <a:lnSpc>
                <a:spcPct val="150000"/>
              </a:lnSpc>
            </a:pP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进制</a:t>
            </a:r>
            <a:r>
              <a:rPr lang="zh-CN" altLang="en-US" sz="2400" b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也就是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进位计数制</a:t>
            </a:r>
            <a:r>
              <a:rPr lang="zh-CN" altLang="en-US" sz="2400" b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,是人为定义的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带进位的计数方法</a:t>
            </a:r>
            <a:r>
              <a:rPr lang="zh-CN" altLang="en-US" sz="2400" b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。对于任何一种进制—N进制，就表示每一位上的数运算时都是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逢N进一</a:t>
            </a:r>
            <a:r>
              <a:rPr lang="zh-CN" altLang="en-US" sz="2400" b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。</a:t>
            </a:r>
            <a:endParaRPr lang="zh-CN" altLang="en-US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09595" y="4044315"/>
            <a:ext cx="5344795" cy="206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/>
              <a:t>举例</a:t>
            </a:r>
            <a:endParaRPr lang="zh-CN" altLang="en-US" sz="2400" b="1"/>
          </a:p>
          <a:p>
            <a:pPr>
              <a:lnSpc>
                <a:spcPct val="200000"/>
              </a:lnSpc>
            </a:pPr>
            <a:r>
              <a:rPr lang="en-US" altLang="zh-CN" sz="2000"/>
              <a:t>	</a:t>
            </a:r>
            <a:r>
              <a:rPr lang="zh-CN" altLang="en-US" sz="2000"/>
              <a:t>十进制逢十进一：</a:t>
            </a:r>
            <a:r>
              <a:rPr lang="en-US" altLang="zh-CN" sz="2000"/>
              <a:t>6 + 6 = 10 + 2  = 12</a:t>
            </a:r>
            <a:endParaRPr lang="en-US" altLang="zh-CN" sz="2000"/>
          </a:p>
          <a:p>
            <a:pPr>
              <a:lnSpc>
                <a:spcPct val="200000"/>
              </a:lnSpc>
            </a:pPr>
            <a:r>
              <a:rPr lang="en-US" altLang="zh-CN" sz="2000"/>
              <a:t>	</a:t>
            </a:r>
            <a:r>
              <a:rPr lang="zh-CN" altLang="en-US" sz="2000"/>
              <a:t>八进制逢八进一：</a:t>
            </a:r>
            <a:r>
              <a:rPr lang="en-US" altLang="zh-CN" sz="2000"/>
              <a:t>6 + 6 =  8  + 4  = 14</a:t>
            </a:r>
            <a:endParaRPr lang="en-US" altLang="zh-CN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28800" y="3526155"/>
            <a:ext cx="8533765" cy="2999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技术实现简单：计算机是由许多个电子元器件组成，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电子元器件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通常只有两个状态，开和关，这两种状态正好可以用</a:t>
            </a:r>
            <a:r>
              <a:rPr lang="en-US" altLang="zh-CN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和</a:t>
            </a:r>
            <a:r>
              <a:rPr lang="en-US" altLang="zh-CN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0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表示。</a:t>
            </a:r>
            <a:endParaRPr lang="zh-CN" altLang="en-US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运算规则简单：与十进制数相比，二进制数的运算规则要简单得多，这不仅可以使运算器的结构得到简化，而且有利于提高运算速度。</a:t>
            </a:r>
            <a:endParaRPr lang="zh-CN" altLang="en-US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适合逻辑运算：逻辑代数是逻辑运算的理论依据，二进制只有</a:t>
            </a:r>
            <a:r>
              <a:rPr lang="en-US" altLang="zh-CN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0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和</a:t>
            </a:r>
            <a:r>
              <a:rPr lang="en-US" altLang="zh-CN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1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两个数码，正好与逻辑代数中的“真”和“假”相吻合。</a:t>
            </a:r>
            <a:endParaRPr lang="zh-CN" altLang="en-US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……</a:t>
            </a:r>
            <a:endParaRPr lang="en-US" altLang="zh-CN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常见的进制</a:t>
            </a:r>
            <a:endParaRPr lang="zh-CN" altLang="en-US"/>
          </a:p>
        </p:txBody>
      </p:sp>
      <p:sp>
        <p:nvSpPr>
          <p:cNvPr id="101" name="文本框 100"/>
          <p:cNvSpPr txBox="1"/>
          <p:nvPr/>
        </p:nvSpPr>
        <p:spPr>
          <a:xfrm>
            <a:off x="670560" y="2045970"/>
            <a:ext cx="10692765" cy="645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66700">
              <a:lnSpc>
                <a:spcPct val="150000"/>
              </a:lnSpc>
            </a:pPr>
            <a:r>
              <a:rPr lang="zh-CN" altLang="en-US" sz="2400" b="0">
                <a:latin typeface="华文楷体" panose="02010600040101010101" charset="-122"/>
                <a:ea typeface="华文楷体" panose="02010600040101010101" charset="-122"/>
                <a:cs typeface="+mj-ea"/>
              </a:rPr>
              <a:t>我们人类使用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+mj-ea"/>
              </a:rPr>
              <a:t>十进制</a:t>
            </a:r>
            <a:r>
              <a:rPr lang="zh-CN" altLang="en-US" sz="2400" b="0">
                <a:latin typeface="华文楷体" panose="02010600040101010101" charset="-122"/>
                <a:ea typeface="华文楷体" panose="02010600040101010101" charset="-122"/>
                <a:cs typeface="+mj-ea"/>
              </a:rPr>
              <a:t>，计算机使用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+mj-ea"/>
              </a:rPr>
              <a:t>二进制</a:t>
            </a:r>
            <a:r>
              <a:rPr lang="zh-CN" altLang="en-US" sz="2400" b="0">
                <a:latin typeface="华文楷体" panose="02010600040101010101" charset="-122"/>
                <a:ea typeface="华文楷体" panose="02010600040101010101" charset="-122"/>
                <a:cs typeface="+mj-ea"/>
              </a:rPr>
              <a:t>，常见的还有八进制、十六进制</a:t>
            </a:r>
            <a:endParaRPr lang="zh-CN" altLang="en-US" sz="2400" b="0"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51890" y="3019425"/>
            <a:ext cx="45339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>
                <a:latin typeface="华文楷体" panose="02010600040101010101" charset="-122"/>
                <a:ea typeface="华文楷体" panose="02010600040101010101" charset="-122"/>
              </a:rPr>
              <a:t>计算机内部采用二进制的主要原因：</a:t>
            </a:r>
            <a:endParaRPr lang="zh-CN" altLang="en-US" sz="2000"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10683875" y="3526155"/>
            <a:ext cx="1118235" cy="11772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5508625" y="219900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+mj-ea"/>
                <a:sym typeface="+mn-ea"/>
              </a:rPr>
              <a:t>二进制</a:t>
            </a:r>
            <a:endParaRPr lang="zh-CN" altLang="en-US" sz="2400" b="1">
              <a:latin typeface="华文楷体" panose="02010600040101010101" charset="-122"/>
              <a:ea typeface="华文楷体" panose="02010600040101010101" charset="-122"/>
              <a:cs typeface="+mj-ea"/>
              <a:sym typeface="+mn-ea"/>
            </a:endParaRPr>
          </a:p>
        </p:txBody>
      </p:sp>
      <p:pic>
        <p:nvPicPr>
          <p:cNvPr id="11" name="图片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0683875" y="5317490"/>
            <a:ext cx="1118235" cy="11296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940685"/>
            <a:ext cx="678180" cy="5562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计算机二进制存储原理</a:t>
            </a:r>
            <a:endParaRPr lang="zh-CN" altLang="en-US"/>
          </a:p>
        </p:txBody>
      </p:sp>
      <p:sp>
        <p:nvSpPr>
          <p:cNvPr id="101" name="文本框 100"/>
          <p:cNvSpPr txBox="1"/>
          <p:nvPr/>
        </p:nvSpPr>
        <p:spPr>
          <a:xfrm>
            <a:off x="749300" y="1553845"/>
            <a:ext cx="10692765" cy="645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66700" algn="ctr">
              <a:lnSpc>
                <a:spcPct val="150000"/>
              </a:lnSpc>
            </a:pPr>
            <a:r>
              <a:rPr lang="zh-CN" altLang="en-US" sz="2400" b="0">
                <a:latin typeface="华文楷体" panose="02010600040101010101" charset="-122"/>
                <a:ea typeface="华文楷体" panose="02010600040101010101" charset="-122"/>
                <a:cs typeface="+mj-ea"/>
              </a:rPr>
              <a:t>现实中的数据会以二进制的形式存储到计算机中，例如数字</a:t>
            </a:r>
            <a:r>
              <a:rPr lang="en-US" altLang="zh-CN" sz="2400" b="0">
                <a:latin typeface="华文楷体" panose="02010600040101010101" charset="-122"/>
                <a:ea typeface="华文楷体" panose="02010600040101010101" charset="-122"/>
                <a:cs typeface="+mj-ea"/>
              </a:rPr>
              <a:t>“9”</a:t>
            </a:r>
            <a:r>
              <a:rPr lang="zh-CN" altLang="en-US" sz="2400" b="0">
                <a:latin typeface="华文楷体" panose="02010600040101010101" charset="-122"/>
                <a:ea typeface="华文楷体" panose="02010600040101010101" charset="-122"/>
                <a:cs typeface="+mj-ea"/>
              </a:rPr>
              <a:t>，字母</a:t>
            </a:r>
            <a:r>
              <a:rPr lang="en-US" altLang="zh-CN" sz="2400" b="0">
                <a:latin typeface="华文楷体" panose="02010600040101010101" charset="-122"/>
                <a:ea typeface="华文楷体" panose="02010600040101010101" charset="-122"/>
                <a:cs typeface="+mj-ea"/>
              </a:rPr>
              <a:t>“A”</a:t>
            </a:r>
            <a:endParaRPr lang="en-US" altLang="zh-CN" sz="2400" b="0"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51845" y="85090"/>
            <a:ext cx="1018540" cy="8356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62000" y="3323590"/>
            <a:ext cx="6203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5400" b="1">
                <a:latin typeface="华文楷体" panose="02010600040101010101" charset="-122"/>
                <a:ea typeface="华文楷体" panose="02010600040101010101" charset="-122"/>
                <a:cs typeface="+mj-ea"/>
                <a:sym typeface="+mn-ea"/>
              </a:rPr>
              <a:t>9</a:t>
            </a:r>
            <a:endParaRPr lang="en-US" altLang="zh-CN" sz="5400" b="1">
              <a:latin typeface="华文楷体" panose="02010600040101010101" charset="-122"/>
              <a:ea typeface="华文楷体" panose="02010600040101010101" charset="-122"/>
              <a:cs typeface="+mj-ea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97350" y="3324225"/>
            <a:ext cx="182753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5400" b="1">
                <a:solidFill>
                  <a:srgbClr val="0070C0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  <a:sym typeface="+mn-ea"/>
              </a:rPr>
              <a:t>1001</a:t>
            </a:r>
            <a:endParaRPr lang="en-US" altLang="zh-CN" sz="5400" b="1">
              <a:solidFill>
                <a:srgbClr val="0070C0"/>
              </a:solidFill>
              <a:latin typeface="华文楷体" panose="02010600040101010101" charset="-122"/>
              <a:ea typeface="华文楷体" panose="02010600040101010101" charset="-122"/>
              <a:cs typeface="+mj-ea"/>
              <a:sym typeface="+mn-ea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1382395" y="3784600"/>
            <a:ext cx="3045460" cy="63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7" idx="3"/>
            <a:endCxn id="8" idx="1"/>
          </p:cNvCxnSpPr>
          <p:nvPr/>
        </p:nvCxnSpPr>
        <p:spPr>
          <a:xfrm>
            <a:off x="6024880" y="3785235"/>
            <a:ext cx="2811780" cy="635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376805" y="4454525"/>
            <a:ext cx="1056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转换为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121525" y="4454525"/>
            <a:ext cx="1112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存储到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49300" y="5024755"/>
            <a:ext cx="6203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5400" b="1">
                <a:latin typeface="华文楷体" panose="02010600040101010101" charset="-122"/>
                <a:ea typeface="华文楷体" panose="02010600040101010101" charset="-122"/>
                <a:cs typeface="+mj-ea"/>
                <a:sym typeface="+mn-ea"/>
              </a:rPr>
              <a:t>A</a:t>
            </a:r>
            <a:endParaRPr lang="en-US" altLang="zh-CN" sz="5400" b="1">
              <a:latin typeface="华文楷体" panose="02010600040101010101" charset="-122"/>
              <a:ea typeface="华文楷体" panose="02010600040101010101" charset="-122"/>
              <a:cs typeface="+mj-ea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12845" y="5031105"/>
            <a:ext cx="30562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5400" b="1">
                <a:solidFill>
                  <a:srgbClr val="0070C0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  <a:sym typeface="+mn-ea"/>
              </a:rPr>
              <a:t>01000001</a:t>
            </a:r>
            <a:endParaRPr lang="en-US" altLang="zh-CN" sz="5400" b="1">
              <a:solidFill>
                <a:srgbClr val="0070C0"/>
              </a:solidFill>
              <a:latin typeface="华文楷体" panose="02010600040101010101" charset="-122"/>
              <a:ea typeface="华文楷体" panose="02010600040101010101" charset="-122"/>
              <a:cs typeface="+mj-ea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234170" y="4454525"/>
            <a:ext cx="147066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sym typeface="+mn-ea"/>
              </a:rPr>
              <a:t>电子元器件</a:t>
            </a:r>
            <a:endParaRPr lang="zh-CN" altLang="en-US" b="1"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15535" y="4454525"/>
            <a:ext cx="11118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sym typeface="+mn-ea"/>
              </a:rPr>
              <a:t>二进制</a:t>
            </a:r>
            <a:endParaRPr lang="zh-CN" altLang="en-US" b="1"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08025" y="4426585"/>
            <a:ext cx="8877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数据</a:t>
            </a:r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7719695" y="5163820"/>
            <a:ext cx="4564380" cy="643890"/>
            <a:chOff x="12028" y="7913"/>
            <a:chExt cx="7188" cy="1014"/>
          </a:xfrm>
        </p:grpSpPr>
        <p:pic>
          <p:nvPicPr>
            <p:cNvPr id="12" name="图片 11" descr="灯泡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556" y="7913"/>
              <a:ext cx="1014" cy="1014"/>
            </a:xfrm>
            <a:prstGeom prst="rect">
              <a:avLst/>
            </a:prstGeom>
          </p:spPr>
        </p:pic>
        <p:pic>
          <p:nvPicPr>
            <p:cNvPr id="13" name="图片 12" descr="灯泡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438" y="7913"/>
              <a:ext cx="1014" cy="1014"/>
            </a:xfrm>
            <a:prstGeom prst="rect">
              <a:avLst/>
            </a:prstGeom>
          </p:spPr>
        </p:pic>
        <p:pic>
          <p:nvPicPr>
            <p:cNvPr id="26" name="图片 25" descr="05-灯泡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10" y="7913"/>
              <a:ext cx="1014" cy="1014"/>
            </a:xfrm>
            <a:prstGeom prst="rect">
              <a:avLst/>
            </a:prstGeom>
          </p:spPr>
        </p:pic>
        <p:pic>
          <p:nvPicPr>
            <p:cNvPr id="27" name="图片 26" descr="05-灯泡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02" y="7913"/>
              <a:ext cx="1014" cy="1014"/>
            </a:xfrm>
            <a:prstGeom prst="rect">
              <a:avLst/>
            </a:prstGeom>
          </p:spPr>
        </p:pic>
        <p:pic>
          <p:nvPicPr>
            <p:cNvPr id="28" name="图片 27" descr="灯泡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2" y="7913"/>
              <a:ext cx="1014" cy="1014"/>
            </a:xfrm>
            <a:prstGeom prst="rect">
              <a:avLst/>
            </a:prstGeom>
          </p:spPr>
        </p:pic>
        <p:pic>
          <p:nvPicPr>
            <p:cNvPr id="29" name="图片 28" descr="灯泡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74" y="7913"/>
              <a:ext cx="1014" cy="1014"/>
            </a:xfrm>
            <a:prstGeom prst="rect">
              <a:avLst/>
            </a:prstGeom>
          </p:spPr>
        </p:pic>
        <p:pic>
          <p:nvPicPr>
            <p:cNvPr id="32" name="图片 31" descr="灯泡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20" y="7913"/>
              <a:ext cx="1014" cy="1014"/>
            </a:xfrm>
            <a:prstGeom prst="rect">
              <a:avLst/>
            </a:prstGeom>
          </p:spPr>
        </p:pic>
        <p:pic>
          <p:nvPicPr>
            <p:cNvPr id="33" name="图片 32" descr="灯泡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28" y="7913"/>
              <a:ext cx="1014" cy="1014"/>
            </a:xfrm>
            <a:prstGeom prst="rect">
              <a:avLst/>
            </a:prstGeom>
          </p:spPr>
        </p:pic>
      </p:grpSp>
      <p:cxnSp>
        <p:nvCxnSpPr>
          <p:cNvPr id="34" name="直接箭头连接符 33"/>
          <p:cNvCxnSpPr>
            <a:stCxn id="20" idx="3"/>
            <a:endCxn id="33" idx="1"/>
          </p:cNvCxnSpPr>
          <p:nvPr/>
        </p:nvCxnSpPr>
        <p:spPr>
          <a:xfrm flipV="1">
            <a:off x="6769100" y="5485765"/>
            <a:ext cx="950595" cy="635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>
            <a:stCxn id="19" idx="3"/>
            <a:endCxn id="20" idx="1"/>
          </p:cNvCxnSpPr>
          <p:nvPr/>
        </p:nvCxnSpPr>
        <p:spPr>
          <a:xfrm>
            <a:off x="1369695" y="5485765"/>
            <a:ext cx="2343150" cy="635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8836660" y="3469640"/>
            <a:ext cx="2303780" cy="643890"/>
            <a:chOff x="13747" y="5464"/>
            <a:chExt cx="3628" cy="1014"/>
          </a:xfrm>
        </p:grpSpPr>
        <p:pic>
          <p:nvPicPr>
            <p:cNvPr id="8" name="图片 7" descr="05-灯泡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47" y="5464"/>
              <a:ext cx="1014" cy="1014"/>
            </a:xfrm>
            <a:prstGeom prst="rect">
              <a:avLst/>
            </a:prstGeom>
          </p:spPr>
        </p:pic>
        <p:pic>
          <p:nvPicPr>
            <p:cNvPr id="9" name="图片 8" descr="05-灯泡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361" y="5464"/>
              <a:ext cx="1014" cy="1014"/>
            </a:xfrm>
            <a:prstGeom prst="rect">
              <a:avLst/>
            </a:prstGeom>
          </p:spPr>
        </p:pic>
        <p:pic>
          <p:nvPicPr>
            <p:cNvPr id="30" name="图片 29" descr="灯泡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597" y="5464"/>
              <a:ext cx="1014" cy="1014"/>
            </a:xfrm>
            <a:prstGeom prst="rect">
              <a:avLst/>
            </a:prstGeom>
          </p:spPr>
        </p:pic>
        <p:pic>
          <p:nvPicPr>
            <p:cNvPr id="31" name="图片 30" descr="灯泡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530" y="5464"/>
              <a:ext cx="1014" cy="1014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/>
      <p:bldP spid="23" grpId="0"/>
      <p:bldP spid="18" grpId="0"/>
      <p:bldP spid="22" grpId="0"/>
      <p:bldP spid="20" grpId="0"/>
      <p:bldP spid="6" grpId="0"/>
      <p:bldP spid="24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进制三要素</a:t>
            </a:r>
            <a:endParaRPr lang="zh-CN" altLang="en-US"/>
          </a:p>
        </p:txBody>
      </p:sp>
      <p:sp>
        <p:nvSpPr>
          <p:cNvPr id="101" name="文本框 100"/>
          <p:cNvSpPr txBox="1"/>
          <p:nvPr/>
        </p:nvSpPr>
        <p:spPr>
          <a:xfrm>
            <a:off x="1420495" y="1306195"/>
            <a:ext cx="4926965" cy="17532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+mj-ea"/>
              </a:rPr>
              <a:t>数码：数制中的可表示的数字</a:t>
            </a:r>
            <a:endParaRPr lang="zh-CN" altLang="en-US" sz="2400"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342900" indent="-34290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+mj-ea"/>
              </a:rPr>
              <a:t>基数：数码的个数</a:t>
            </a:r>
            <a:endParaRPr lang="zh-CN" altLang="en-US" sz="2400"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342900" indent="-34290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+mj-ea"/>
              </a:rPr>
              <a:t>位权：基数的数位次方</a:t>
            </a:r>
            <a:endParaRPr lang="en-US" altLang="zh-CN" sz="2400"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89033" y="3444683"/>
          <a:ext cx="9414625" cy="278674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71980"/>
                <a:gridCol w="1893870"/>
                <a:gridCol w="1882925"/>
                <a:gridCol w="1882925"/>
                <a:gridCol w="1882925"/>
              </a:tblGrid>
              <a:tr h="365760">
                <a:tc>
                  <a:txBody>
                    <a:bodyPr wrap="square"/>
                    <a:lstStyle/>
                    <a:p>
                      <a:pPr algn="ctr"/>
                      <a:endParaRPr lang="zh-CN" altLang="en-US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数码</a:t>
                      </a:r>
                      <a:endParaRPr lang="zh-CN" altLang="en-US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基数</a:t>
                      </a:r>
                      <a:endParaRPr lang="zh-CN" altLang="en-US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位权</a:t>
                      </a:r>
                      <a:endParaRPr lang="zh-CN" altLang="en-US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后缀</a:t>
                      </a:r>
                      <a:endParaRPr lang="zh-CN" altLang="en-US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  <a:tr h="375285"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b="1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十进制</a:t>
                      </a:r>
                      <a:endParaRPr lang="zh-CN" altLang="en-US" b="1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b="1" baseline="30000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vert="horz" anchor="ctr"/>
                </a:tc>
              </a:tr>
              <a:tr h="375168"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b="1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二进制</a:t>
                      </a:r>
                      <a:endParaRPr lang="zh-CN" altLang="en-US" b="1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b="1" baseline="30000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  <a:tr h="375285"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八进制</a:t>
                      </a:r>
                      <a:endParaRPr lang="zh-CN" altLang="en-US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b="1" baseline="30000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  <a:tr h="647700"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十六进制</a:t>
                      </a:r>
                      <a:endParaRPr lang="zh-CN" altLang="en-US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b="1" baseline="30000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  <a:tr h="647551"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N</a:t>
                      </a:r>
                      <a:r>
                        <a:rPr lang="zh-CN" altLang="en-US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进制</a:t>
                      </a:r>
                      <a:endParaRPr lang="zh-CN" altLang="en-US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endParaRPr lang="en-US" altLang="zh-CN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endParaRPr lang="en-US" altLang="zh-CN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baseline="30000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endParaRPr lang="zh-CN" altLang="en-US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3271520" y="5582285"/>
          <a:ext cx="5648960" cy="64706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82775"/>
                <a:gridCol w="1882775"/>
                <a:gridCol w="1883410"/>
              </a:tblGrid>
              <a:tr h="647065"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0-(N-1)</a:t>
                      </a:r>
                      <a:endParaRPr lang="en-US" altLang="zh-CN"/>
                    </a:p>
                  </a:txBody>
                  <a:tcPr vert="horz" anchor="ctr">
                    <a:solidFill>
                      <a:srgbClr val="CCE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N</a:t>
                      </a:r>
                      <a:endParaRPr lang="en-US" altLang="zh-CN"/>
                    </a:p>
                  </a:txBody>
                  <a:tcPr vert="horz" anchor="ctr">
                    <a:solidFill>
                      <a:srgbClr val="CCE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mtClean="0"/>
                        <a:t>N</a:t>
                      </a:r>
                      <a:r>
                        <a:rPr lang="en-US" altLang="zh-CN" sz="1800" baseline="30000" smtClean="0">
                          <a:latin typeface="华文楷体" panose="02010600040101010101" charset="-122"/>
                          <a:ea typeface="华文楷体" panose="02010600040101010101" charset="-122"/>
                          <a:sym typeface="+mn-ea"/>
                        </a:rPr>
                        <a:t>i-1</a:t>
                      </a:r>
                      <a:endParaRPr lang="en-US" altLang="zh-CN" baseline="30000" smtClean="0"/>
                    </a:p>
                  </a:txBody>
                  <a:tcPr vert="horz" anchor="ctr">
                    <a:solidFill>
                      <a:srgbClr val="CCE0EA"/>
                    </a:solidFill>
                  </a:tcPr>
                </a:tc>
              </a:tr>
            </a:tbl>
          </a:graphicData>
        </a:graphic>
      </p:graphicFrame>
      <p:cxnSp>
        <p:nvCxnSpPr>
          <p:cNvPr id="6" name="直接箭头连接符 5"/>
          <p:cNvCxnSpPr>
            <a:stCxn id="14" idx="2"/>
            <a:endCxn id="5" idx="0"/>
          </p:cNvCxnSpPr>
          <p:nvPr/>
        </p:nvCxnSpPr>
        <p:spPr>
          <a:xfrm>
            <a:off x="7275830" y="2866390"/>
            <a:ext cx="695960" cy="95948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3973830" y="3805555"/>
            <a:ext cx="46926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mtClean="0">
                <a:latin typeface="华文楷体" panose="02010600040101010101" charset="-122"/>
                <a:ea typeface="华文楷体" panose="02010600040101010101" charset="-122"/>
                <a:sym typeface="+mn-ea"/>
              </a:rPr>
              <a:t>0-9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897245" y="3825875"/>
            <a:ext cx="39751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>
                <a:latin typeface="华文楷体" panose="02010600040101010101" charset="-122"/>
                <a:ea typeface="华文楷体" panose="02010600040101010101" charset="-122"/>
                <a:sym typeface="+mn-ea"/>
              </a:rPr>
              <a:t>10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96835" y="3825875"/>
            <a:ext cx="54991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mtClean="0">
                <a:latin typeface="华文楷体" panose="02010600040101010101" charset="-122"/>
                <a:ea typeface="华文楷体" panose="02010600040101010101" charset="-122"/>
                <a:sym typeface="+mn-ea"/>
              </a:rPr>
              <a:t>10</a:t>
            </a:r>
            <a:r>
              <a:rPr lang="en-US" altLang="zh-CN" b="1" baseline="30000" smtClean="0">
                <a:latin typeface="华文楷体" panose="02010600040101010101" charset="-122"/>
                <a:ea typeface="华文楷体" panose="02010600040101010101" charset="-122"/>
                <a:sym typeface="+mn-ea"/>
              </a:rPr>
              <a:t>i-1</a:t>
            </a:r>
            <a:endParaRPr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936739" y="2044700"/>
          <a:ext cx="4686668" cy="8712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80085"/>
                <a:gridCol w="766845"/>
                <a:gridCol w="482686"/>
                <a:gridCol w="482122"/>
                <a:gridCol w="483251"/>
                <a:gridCol w="482122"/>
                <a:gridCol w="481965"/>
                <a:gridCol w="827592"/>
              </a:tblGrid>
              <a:tr h="365760"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i</a:t>
                      </a:r>
                      <a:endParaRPr lang="en-US" altLang="zh-CN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……</a:t>
                      </a:r>
                      <a:endParaRPr lang="en-US" altLang="zh-CN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5</a:t>
                      </a:r>
                      <a:endParaRPr lang="en-US" altLang="zh-CN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位置</a:t>
                      </a:r>
                      <a:endParaRPr lang="zh-CN" altLang="en-US" sz="180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vert="horz" anchor="ctr"/>
                </a:tc>
              </a:tr>
              <a:tr h="505460"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endParaRPr lang="en-US" altLang="zh-CN" b="1" baseline="30000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……</a:t>
                      </a:r>
                      <a:endParaRPr lang="en-US" altLang="zh-CN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万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千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百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十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个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位权</a:t>
                      </a:r>
                      <a:endParaRPr lang="zh-CN" altLang="en-US" sz="180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vert="horz" anchor="ctr"/>
                </a:tc>
              </a:tr>
            </a:tbl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6970395" y="2498090"/>
            <a:ext cx="6102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None/>
            </a:pPr>
            <a:r>
              <a:rPr lang="en-US" altLang="zh-CN" b="1">
                <a:sym typeface="+mn-ea"/>
              </a:rPr>
              <a:t>10</a:t>
            </a:r>
            <a:r>
              <a:rPr lang="en-US" altLang="zh-CN" b="1" baseline="30000">
                <a:sym typeface="+mn-ea"/>
              </a:rPr>
              <a:t>i-1</a:t>
            </a:r>
            <a:endParaRPr lang="zh-CN" altLang="en-US"/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8922673" y="3808538"/>
          <a:ext cx="1882925" cy="177343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82925"/>
              </a:tblGrid>
              <a:tr h="375285"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D(</a:t>
                      </a:r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默认</a:t>
                      </a:r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)</a:t>
                      </a:r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vert="horz" anchor="ctr">
                    <a:solidFill>
                      <a:srgbClr val="CCE0EA"/>
                    </a:solidFill>
                  </a:tcPr>
                </a:tc>
              </a:tr>
              <a:tr h="375168"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b="1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B</a:t>
                      </a:r>
                      <a:endParaRPr lang="en-US" altLang="zh-CN" b="1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>
                    <a:solidFill>
                      <a:srgbClr val="E7F0F5"/>
                    </a:solidFill>
                  </a:tcPr>
                </a:tc>
              </a:tr>
              <a:tr h="375285"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O/Q</a:t>
                      </a:r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>
                    <a:solidFill>
                      <a:srgbClr val="CCE0EA"/>
                    </a:solidFill>
                  </a:tcPr>
                </a:tc>
              </a:tr>
              <a:tr h="647700"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H</a:t>
                      </a:r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>
                    <a:solidFill>
                      <a:srgbClr val="E7F0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表格 2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261647" y="4183823"/>
          <a:ext cx="5659720" cy="139827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93570"/>
                <a:gridCol w="1883225"/>
                <a:gridCol w="1882925"/>
              </a:tblGrid>
              <a:tr h="375285"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0,1</a:t>
                      </a:r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2</a:t>
                      </a:r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aseline="0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2</a:t>
                      </a:r>
                      <a:r>
                        <a:rPr lang="en-US" altLang="zh-CN" sz="1800" b="1" baseline="30000" smtClean="0">
                          <a:latin typeface="华文楷体" panose="02010600040101010101" charset="-122"/>
                          <a:ea typeface="华文楷体" panose="02010600040101010101" charset="-122"/>
                          <a:sym typeface="+mn-ea"/>
                        </a:rPr>
                        <a:t>i-1</a:t>
                      </a:r>
                      <a:endParaRPr lang="en-US" altLang="zh-CN" b="1" baseline="30000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  <a:tr h="375285"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0-7</a:t>
                      </a:r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8</a:t>
                      </a:r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aseline="0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8</a:t>
                      </a:r>
                      <a:r>
                        <a:rPr lang="en-US" altLang="zh-CN" sz="1800" b="1" baseline="30000" smtClean="0">
                          <a:latin typeface="华文楷体" panose="02010600040101010101" charset="-122"/>
                          <a:ea typeface="华文楷体" panose="02010600040101010101" charset="-122"/>
                          <a:sym typeface="+mn-ea"/>
                        </a:rPr>
                        <a:t>i-1</a:t>
                      </a:r>
                      <a:endParaRPr lang="en-US" altLang="zh-CN" b="1" baseline="30000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  <a:tr h="647700"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0-9</a:t>
                      </a:r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，</a:t>
                      </a:r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A-F</a:t>
                      </a:r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16</a:t>
                      </a:r>
                      <a:endParaRPr lang="en-US" altLang="zh-CN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aseline="0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16</a:t>
                      </a:r>
                      <a:r>
                        <a:rPr lang="en-US" altLang="zh-CN" sz="1800" b="1" baseline="30000" smtClean="0">
                          <a:latin typeface="华文楷体" panose="02010600040101010101" charset="-122"/>
                          <a:ea typeface="华文楷体" panose="02010600040101010101" charset="-122"/>
                          <a:sym typeface="+mn-ea"/>
                        </a:rPr>
                        <a:t>i-1</a:t>
                      </a:r>
                      <a:endParaRPr lang="en-US" altLang="zh-CN" b="1" baseline="30000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4187825" y="5306695"/>
            <a:ext cx="57150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200">
                <a:solidFill>
                  <a:srgbClr val="FF0000"/>
                </a:solidFill>
                <a:sym typeface="+mn-ea"/>
              </a:rPr>
              <a:t>10-15</a:t>
            </a:r>
            <a:endParaRPr lang="en-US" altLang="zh-CN" sz="1200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333990" y="2894330"/>
            <a:ext cx="593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10</a:t>
            </a:r>
            <a:r>
              <a:rPr lang="en-US" altLang="zh-CN" baseline="30000"/>
              <a:t>0</a:t>
            </a:r>
            <a:endParaRPr lang="zh-CN" altLang="en-US" baseline="30000"/>
          </a:p>
        </p:txBody>
      </p:sp>
      <p:sp>
        <p:nvSpPr>
          <p:cNvPr id="13" name="文本框 12"/>
          <p:cNvSpPr txBox="1"/>
          <p:nvPr/>
        </p:nvSpPr>
        <p:spPr>
          <a:xfrm>
            <a:off x="9842500" y="2894330"/>
            <a:ext cx="6356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10</a:t>
            </a:r>
            <a:r>
              <a:rPr lang="en-US" altLang="zh-CN" baseline="30000"/>
              <a:t>1</a:t>
            </a:r>
            <a:endParaRPr lang="zh-CN" altLang="en-US" baseline="30000"/>
          </a:p>
        </p:txBody>
      </p:sp>
      <p:sp>
        <p:nvSpPr>
          <p:cNvPr id="15" name="文本框 14"/>
          <p:cNvSpPr txBox="1"/>
          <p:nvPr/>
        </p:nvSpPr>
        <p:spPr>
          <a:xfrm>
            <a:off x="9377680" y="2894330"/>
            <a:ext cx="631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10</a:t>
            </a:r>
            <a:r>
              <a:rPr lang="en-US" altLang="zh-CN" baseline="30000"/>
              <a:t>2</a:t>
            </a:r>
            <a:endParaRPr lang="zh-CN" altLang="en-US" baseline="30000"/>
          </a:p>
        </p:txBody>
      </p:sp>
      <p:sp>
        <p:nvSpPr>
          <p:cNvPr id="16" name="文本框 15"/>
          <p:cNvSpPr txBox="1"/>
          <p:nvPr/>
        </p:nvSpPr>
        <p:spPr>
          <a:xfrm>
            <a:off x="8883015" y="2894330"/>
            <a:ext cx="5784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10</a:t>
            </a:r>
            <a:r>
              <a:rPr lang="en-US" altLang="zh-CN" baseline="30000"/>
              <a:t>3</a:t>
            </a:r>
            <a:endParaRPr lang="zh-CN" altLang="en-US" baseline="30000"/>
          </a:p>
        </p:txBody>
      </p:sp>
      <p:sp>
        <p:nvSpPr>
          <p:cNvPr id="17" name="文本框 16"/>
          <p:cNvSpPr txBox="1"/>
          <p:nvPr/>
        </p:nvSpPr>
        <p:spPr>
          <a:xfrm>
            <a:off x="8383270" y="2894330"/>
            <a:ext cx="523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10</a:t>
            </a:r>
            <a:r>
              <a:rPr lang="en-US" altLang="zh-CN" baseline="30000"/>
              <a:t>4</a:t>
            </a:r>
            <a:endParaRPr lang="zh-CN" altLang="en-US" baseline="30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" grpId="0"/>
      <p:bldP spid="14" grpId="0"/>
      <p:bldP spid="5" grpId="0"/>
      <p:bldP spid="12" grpId="0"/>
      <p:bldP spid="13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进制转换</a:t>
            </a:r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872615" y="2483485"/>
          <a:ext cx="8446770" cy="3032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223385"/>
                <a:gridCol w="4223385"/>
              </a:tblGrid>
              <a:tr h="666750">
                <a:tc>
                  <a:txBody>
                    <a:bodyPr wrap="square"/>
                    <a:lstStyle/>
                    <a:p>
                      <a:pPr algn="ctr"/>
                      <a:r>
                        <a:rPr lang="en-US" altLang="zh-CN" sz="1800" b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N</a:t>
                      </a:r>
                      <a:r>
                        <a:rPr lang="zh-CN" altLang="en-US" sz="1800" b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转十</a:t>
                      </a:r>
                      <a:endParaRPr lang="zh-CN" altLang="en-US" sz="1800" b="0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zh-CN" b="1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按位权展开法</a:t>
                      </a:r>
                      <a:endParaRPr lang="zh-CN" b="1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  <a:tr h="666750"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 sz="1800" smtClean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十转</a:t>
                      </a:r>
                      <a:r>
                        <a:rPr lang="en-US" altLang="zh-CN" sz="1800" smtClean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N</a:t>
                      </a:r>
                      <a:endParaRPr lang="en-US" altLang="zh-CN" sz="1800" smtClean="0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 b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除</a:t>
                      </a:r>
                      <a:r>
                        <a:rPr lang="en-US" altLang="zh-CN" b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N</a:t>
                      </a:r>
                      <a:r>
                        <a:rPr lang="zh-CN" altLang="en-US" sz="1800" b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倒序</a:t>
                      </a:r>
                      <a:r>
                        <a:rPr lang="zh-CN" altLang="en-US" b="0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取余法</a:t>
                      </a:r>
                      <a:r>
                        <a:rPr lang="en-US" altLang="zh-CN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/</a:t>
                      </a:r>
                      <a:r>
                        <a:rPr lang="zh-CN" altLang="en-US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按位权拆分法</a:t>
                      </a:r>
                      <a:endParaRPr lang="zh-CN" altLang="en-US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vert="horz" anchor="ctr"/>
                </a:tc>
              </a:tr>
              <a:tr h="666750"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二与八</a:t>
                      </a:r>
                      <a:endParaRPr lang="zh-CN" altLang="en-US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三分法</a:t>
                      </a:r>
                      <a:endParaRPr lang="zh-CN" altLang="en-US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  <a:tr h="1032510"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二</a:t>
                      </a:r>
                      <a:r>
                        <a:rPr lang="zh-CN" altLang="en-US" sz="1800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与</a:t>
                      </a:r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十六</a:t>
                      </a:r>
                      <a:endParaRPr lang="zh-CN" altLang="en-US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zh-CN" altLang="en-US" smtClean="0">
                          <a:latin typeface="华文楷体" panose="02010600040101010101" charset="-122"/>
                          <a:ea typeface="华文楷体" panose="02010600040101010101" charset="-122"/>
                        </a:rPr>
                        <a:t>四分法</a:t>
                      </a:r>
                      <a:endParaRPr lang="zh-CN" altLang="en-US" smtClean="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vert="horz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71110" y="2816225"/>
            <a:ext cx="4766310" cy="859155"/>
          </a:xfrm>
        </p:spPr>
        <p:txBody>
          <a:bodyPr>
            <a:normAutofit fontScale="90000"/>
          </a:bodyPr>
          <a:lstStyle/>
          <a:p>
            <a:r>
              <a:rPr lang="zh-CN" sz="6665" smtClean="0">
                <a:latin typeface="华文楷体" panose="02010600040101010101" charset="-122"/>
                <a:ea typeface="华文楷体" panose="02010600040101010101" charset="-122"/>
                <a:sym typeface="+mn-ea"/>
              </a:rPr>
              <a:t>按位权展开法</a:t>
            </a:r>
            <a:endParaRPr lang="zh-CN" altLang="en-US" sz="6665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08920" y="3675380"/>
            <a:ext cx="1783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>
                <a:sym typeface="+mn-ea"/>
              </a:rPr>
              <a:t> N进制转十进制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79115" y="5562600"/>
            <a:ext cx="60331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/>
              <a:t>十进制按位权展开：</a:t>
            </a:r>
            <a:r>
              <a:rPr lang="en-US" altLang="zh-CN" sz="2000"/>
              <a:t>456 = 6*10</a:t>
            </a:r>
            <a:r>
              <a:rPr lang="en-US" altLang="zh-CN" sz="2000" baseline="30000"/>
              <a:t>0</a:t>
            </a:r>
            <a:r>
              <a:rPr lang="en-US" altLang="zh-CN" sz="2000"/>
              <a:t>+5*10</a:t>
            </a:r>
            <a:r>
              <a:rPr lang="en-US" altLang="zh-CN" sz="2000" baseline="30000"/>
              <a:t>1</a:t>
            </a:r>
            <a:r>
              <a:rPr lang="en-US" altLang="zh-CN" sz="2000"/>
              <a:t>+6*10</a:t>
            </a:r>
            <a:r>
              <a:rPr lang="en-US" altLang="zh-CN" sz="2000" baseline="30000"/>
              <a:t>2</a:t>
            </a:r>
            <a:r>
              <a:rPr lang="en-US" altLang="zh-CN" sz="2000"/>
              <a:t> = 456</a:t>
            </a:r>
            <a:endParaRPr lang="en-US" altLang="zh-CN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>
                <a:sym typeface="+mn-ea"/>
              </a:rPr>
              <a:t>按位权展开</a:t>
            </a:r>
            <a:r>
              <a:rPr lang="zh-CN" altLang="en-US">
                <a:sym typeface="+mn-ea"/>
              </a:rPr>
              <a:t>法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2790825" y="1713230"/>
            <a:ext cx="6610350" cy="11988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lang="en-US" altLang="zh-CN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 </a:t>
            </a:r>
            <a:r>
              <a:rPr lang="zh-CN" altLang="en-US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自右向左依次数位乘以位权展开后相加</a:t>
            </a:r>
            <a:endParaRPr lang="zh-CN" altLang="en-US"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lang="en-US" altLang="zh-CN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 </a:t>
            </a:r>
            <a:r>
              <a:rPr lang="zh-CN" altLang="en-US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 N进制的位权从N</a:t>
            </a:r>
            <a:r>
              <a:rPr lang="zh-CN" altLang="en-US" sz="2400" b="0" baseline="3000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0</a:t>
            </a:r>
            <a:r>
              <a:rPr lang="zh-CN" altLang="en-US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开始，依次N</a:t>
            </a:r>
            <a:r>
              <a:rPr lang="zh-CN" altLang="en-US" sz="2400" b="0" baseline="3000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1</a:t>
            </a:r>
            <a:r>
              <a:rPr lang="zh-CN" altLang="en-US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,N</a:t>
            </a:r>
            <a:r>
              <a:rPr lang="zh-CN" altLang="en-US" sz="2400" b="0" baseline="3000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2</a:t>
            </a:r>
            <a:r>
              <a:rPr lang="zh-CN" altLang="en-US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……递增</a:t>
            </a:r>
            <a:endParaRPr lang="zh-CN" altLang="en-US" sz="240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858645" y="3404870"/>
            <a:ext cx="901446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>
              <a:lnSpc>
                <a:spcPct val="200000"/>
              </a:lnSpc>
            </a:pPr>
            <a:r>
              <a:rPr lang="zh-CN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例：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(1101)B = 1 * 2</a:t>
            </a:r>
            <a:r>
              <a:rPr 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0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+ 0 * 2</a:t>
            </a:r>
            <a:r>
              <a:rPr 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+ 1 * 2</a:t>
            </a:r>
            <a:r>
              <a:rPr 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+ 1 * 2</a:t>
            </a:r>
            <a:r>
              <a:rPr 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3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= 1 + 0 + 4 + 8 = 13</a:t>
            </a: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266700">
              <a:lnSpc>
                <a:spcPct val="200000"/>
              </a:lnSpc>
            </a:pPr>
            <a:r>
              <a:rPr lang="zh-CN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例：(157)Q = 7 * 8</a:t>
            </a:r>
            <a:r>
              <a:rPr lang="zh-CN" alt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0</a:t>
            </a:r>
            <a:r>
              <a:rPr lang="zh-CN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+ 5 * 8</a:t>
            </a:r>
            <a:r>
              <a:rPr lang="zh-CN" alt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</a:t>
            </a:r>
            <a:r>
              <a:rPr lang="zh-CN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+ 1 * 8</a:t>
            </a:r>
            <a:r>
              <a:rPr lang="zh-CN" alt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</a:t>
            </a:r>
            <a:r>
              <a:rPr lang="zh-CN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= 7 + 40 + 64 = 111</a:t>
            </a:r>
            <a:endParaRPr lang="zh-CN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266700">
              <a:lnSpc>
                <a:spcPct val="200000"/>
              </a:lnSpc>
            </a:pPr>
            <a:r>
              <a:rPr lang="zh-CN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例：(3E)H = 14 * 16</a:t>
            </a:r>
            <a:r>
              <a:rPr lang="zh-CN" alt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0</a:t>
            </a:r>
            <a:r>
              <a:rPr lang="zh-CN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+ 3 * 16</a:t>
            </a:r>
            <a:r>
              <a:rPr lang="zh-CN" alt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</a:t>
            </a:r>
            <a:r>
              <a:rPr lang="zh-CN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= 14 + 48 = 62</a:t>
            </a:r>
            <a:endParaRPr lang="zh-CN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0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>
                <a:sym typeface="+mn-ea"/>
              </a:rPr>
              <a:t>按位权展开</a:t>
            </a:r>
            <a:r>
              <a:rPr lang="zh-CN" altLang="en-US">
                <a:sym typeface="+mn-ea"/>
              </a:rPr>
              <a:t>法</a:t>
            </a:r>
            <a:r>
              <a:rPr lang="en-US" altLang="zh-CN">
                <a:sym typeface="+mn-ea"/>
              </a:rPr>
              <a:t> - </a:t>
            </a:r>
            <a:r>
              <a:rPr lang="zh-CN" altLang="en-US">
                <a:sym typeface="+mn-ea"/>
              </a:rPr>
              <a:t>练习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3320000">
            <a:off x="11068050" y="174625"/>
            <a:ext cx="1031875" cy="853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4110" y="1743075"/>
            <a:ext cx="5161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给下</a:t>
            </a:r>
            <a:r>
              <a:rPr lang="zh-CN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列各进制数转换为十进制</a:t>
            </a:r>
            <a:r>
              <a:rPr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？</a:t>
            </a:r>
            <a:endParaRPr sz="28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15670" y="3018790"/>
            <a:ext cx="1412240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>
                <a:sym typeface="+mn-ea"/>
              </a:rPr>
              <a:t>1010 </a:t>
            </a:r>
            <a:r>
              <a:rPr lang="en-US" altLang="zh-CN">
                <a:solidFill>
                  <a:schemeClr val="accent1"/>
                </a:solidFill>
              </a:rPr>
              <a:t>B</a:t>
            </a:r>
            <a:endParaRPr lang="en-US" altLang="zh-CN">
              <a:solidFill>
                <a:schemeClr val="accent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741295" y="3018790"/>
            <a:ext cx="1412240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>
                <a:sym typeface="+mn-ea"/>
              </a:rPr>
              <a:t>1011 </a:t>
            </a:r>
            <a:r>
              <a:rPr lang="en-US" altLang="zh-CN">
                <a:solidFill>
                  <a:schemeClr val="accent1"/>
                </a:solidFill>
                <a:sym typeface="+mn-ea"/>
              </a:rPr>
              <a:t>B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566920" y="3018790"/>
            <a:ext cx="1412240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>
                <a:sym typeface="+mn-ea"/>
              </a:rPr>
              <a:t>110101 </a:t>
            </a:r>
            <a:r>
              <a:rPr lang="en-US" altLang="zh-CN">
                <a:solidFill>
                  <a:schemeClr val="accent1"/>
                </a:solidFill>
                <a:sym typeface="+mn-ea"/>
              </a:rPr>
              <a:t>B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392545" y="3018790"/>
            <a:ext cx="1412240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>
                <a:sym typeface="+mn-ea"/>
              </a:rPr>
              <a:t>100110 </a:t>
            </a:r>
            <a:r>
              <a:rPr lang="en-US" altLang="zh-CN">
                <a:solidFill>
                  <a:schemeClr val="accent1"/>
                </a:solidFill>
                <a:sym typeface="+mn-ea"/>
              </a:rPr>
              <a:t>B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218170" y="3018790"/>
            <a:ext cx="1412240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>
                <a:sym typeface="+mn-ea"/>
              </a:rPr>
              <a:t>12 </a:t>
            </a:r>
            <a:r>
              <a:rPr lang="en-US" altLang="zh-CN">
                <a:solidFill>
                  <a:schemeClr val="accent1"/>
                </a:solidFill>
                <a:sym typeface="+mn-ea"/>
              </a:rPr>
              <a:t>Q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0043795" y="3018790"/>
            <a:ext cx="1412240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>
                <a:sym typeface="+mn-ea"/>
              </a:rPr>
              <a:t>2A </a:t>
            </a:r>
            <a:r>
              <a:rPr lang="en-US" altLang="zh-CN">
                <a:solidFill>
                  <a:schemeClr val="accent1"/>
                </a:solidFill>
                <a:sym typeface="+mn-ea"/>
              </a:rPr>
              <a:t>H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34110" y="4109085"/>
            <a:ext cx="955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10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69895" y="4109085"/>
            <a:ext cx="955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11</a:t>
            </a:r>
            <a:endParaRPr lang="en-US" altLang="zh-CN" sz="2000">
              <a:solidFill>
                <a:schemeClr val="dk1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95520" y="4109085"/>
            <a:ext cx="955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53</a:t>
            </a:r>
            <a:endParaRPr lang="en-US" altLang="zh-CN" sz="2000">
              <a:solidFill>
                <a:schemeClr val="dk1"/>
              </a:solidFill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21145" y="4109085"/>
            <a:ext cx="955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38</a:t>
            </a:r>
            <a:endParaRPr lang="en-US" altLang="zh-CN" sz="2000">
              <a:solidFill>
                <a:schemeClr val="dk1"/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446770" y="4109085"/>
            <a:ext cx="955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10</a:t>
            </a:r>
            <a:endParaRPr lang="en-US" altLang="zh-CN" sz="2000">
              <a:solidFill>
                <a:schemeClr val="dk1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272395" y="4109085"/>
            <a:ext cx="955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42</a:t>
            </a:r>
            <a:endParaRPr lang="en-US" altLang="zh-CN" sz="2000">
              <a:solidFill>
                <a:schemeClr val="dk1"/>
              </a:solidFill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8" grpId="0"/>
      <p:bldP spid="9" grpId="0"/>
      <p:bldP spid="23" grpId="0"/>
      <p:bldP spid="12" grpId="0"/>
      <p:bldP spid="13" grpId="0"/>
      <p:bldP spid="14" grpId="0"/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>
                <a:sym typeface="+mn-ea"/>
              </a:rPr>
              <a:t>按位权展开</a:t>
            </a:r>
            <a:r>
              <a:rPr lang="zh-CN" altLang="en-US">
                <a:sym typeface="+mn-ea"/>
              </a:rPr>
              <a:t>法</a:t>
            </a:r>
            <a:r>
              <a:rPr lang="en-US" altLang="zh-CN">
                <a:sym typeface="+mn-ea"/>
              </a:rPr>
              <a:t> - </a:t>
            </a:r>
            <a:r>
              <a:rPr lang="zh-CN" altLang="en-US">
                <a:sym typeface="+mn-ea"/>
              </a:rPr>
              <a:t>练习</a:t>
            </a:r>
            <a:r>
              <a:rPr lang="en-US" altLang="zh-CN">
                <a:sym typeface="+mn-ea"/>
              </a:rPr>
              <a:t>2</a:t>
            </a:r>
            <a:endParaRPr lang="en-US" altLang="zh-CN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3320000">
            <a:off x="11068050" y="174625"/>
            <a:ext cx="1031875" cy="853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195830" y="2303780"/>
            <a:ext cx="851154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问：某</a:t>
            </a:r>
            <a:r>
              <a:rPr lang="en-US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N</a:t>
            </a:r>
            <a:r>
              <a:rPr lang="zh-CN" altLang="en-US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进制数</a:t>
            </a:r>
            <a:r>
              <a:rPr lang="en-US" altLang="zh-CN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56</a:t>
            </a:r>
            <a:r>
              <a:rPr lang="zh-CN" altLang="en-US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对应的十进制数是41，问</a:t>
            </a:r>
            <a:r>
              <a:rPr lang="en-US" altLang="zh-CN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N</a:t>
            </a:r>
            <a:r>
              <a:rPr lang="zh-CN" altLang="en-US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是多少</a:t>
            </a:r>
            <a:r>
              <a:rPr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？</a:t>
            </a:r>
            <a:endParaRPr sz="28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26715" y="3430270"/>
            <a:ext cx="6338570" cy="203009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5 * N</a:t>
            </a:r>
            <a:r>
              <a:rPr lang="en-US" sz="28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1</a:t>
            </a:r>
            <a:r>
              <a:rPr 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+6*N</a:t>
            </a:r>
            <a:r>
              <a:rPr lang="en-US" sz="28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0</a:t>
            </a:r>
            <a:r>
              <a:rPr 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= 41</a:t>
            </a:r>
            <a:endParaRPr 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5N+6=41</a:t>
            </a:r>
            <a:endParaRPr lang="en-US" altLang="zh-CN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N = 7</a:t>
            </a:r>
            <a:endParaRPr lang="en-US" altLang="zh-CN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>
                <a:sym typeface="+mn-ea"/>
              </a:rPr>
              <a:t>按位权展开</a:t>
            </a:r>
            <a:r>
              <a:rPr lang="zh-CN" altLang="en-US">
                <a:sym typeface="+mn-ea"/>
              </a:rPr>
              <a:t>法</a:t>
            </a:r>
            <a:r>
              <a:rPr lang="en-US" altLang="zh-CN">
                <a:sym typeface="+mn-ea"/>
              </a:rPr>
              <a:t> - </a:t>
            </a:r>
            <a:r>
              <a:rPr lang="zh-CN" altLang="en-US">
                <a:sym typeface="+mn-ea"/>
              </a:rPr>
              <a:t>特殊</a:t>
            </a:r>
            <a:endParaRPr lang="zh-CN" altLang="en-US"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92835" y="1475105"/>
            <a:ext cx="980186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 fontAlgn="auto">
              <a:lnSpc>
                <a:spcPct val="150000"/>
              </a:lnSpc>
            </a:pPr>
            <a:r>
              <a:rPr 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 </a:t>
            </a:r>
            <a:r>
              <a:rPr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特殊</a:t>
            </a:r>
            <a:r>
              <a:rPr 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：</a:t>
            </a:r>
            <a:r>
              <a:rPr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(n个1)B = 2</a:t>
            </a:r>
            <a:r>
              <a:rPr sz="24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n</a:t>
            </a:r>
            <a:r>
              <a:rPr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-1</a:t>
            </a:r>
            <a:r>
              <a:rPr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</a:t>
            </a:r>
            <a:r>
              <a:rPr 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因为</a:t>
            </a:r>
            <a:r>
              <a:rPr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(</a:t>
            </a:r>
            <a:r>
              <a:rPr 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1……</a:t>
            </a:r>
            <a:r>
              <a:rPr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1)B</a:t>
            </a:r>
            <a:r>
              <a:rPr 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+1B = (10……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0)B = </a:t>
            </a:r>
            <a:r>
              <a:rPr 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2</a:t>
            </a:r>
            <a:r>
              <a:rPr lang="en-US" sz="24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n</a:t>
            </a:r>
            <a:r>
              <a:rPr 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。</a:t>
            </a:r>
            <a:r>
              <a:rPr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例如1111B</a:t>
            </a:r>
            <a:r>
              <a:rPr 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,</a:t>
            </a:r>
            <a:r>
              <a:rPr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根据二进制运算规则的逢2进1，即二进制中1+1=10，可得1111B + 1B = 10000B = 2</a:t>
            </a:r>
            <a:r>
              <a:rPr sz="2400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4</a:t>
            </a:r>
            <a:r>
              <a:rPr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，故1111B = 10000B - 1B = 2</a:t>
            </a:r>
            <a:r>
              <a:rPr sz="2400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4</a:t>
            </a:r>
            <a:r>
              <a:rPr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- 1</a:t>
            </a:r>
            <a:r>
              <a:rPr 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。</a:t>
            </a:r>
            <a:endParaRPr lang="zh-CN" altLang="en-US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59515" y="0"/>
            <a:ext cx="766445" cy="920750"/>
          </a:xfrm>
          <a:prstGeom prst="rect">
            <a:avLst/>
          </a:prstGeom>
        </p:spPr>
      </p:pic>
      <p:sp>
        <p:nvSpPr>
          <p:cNvPr id="111" name="文本框 110"/>
          <p:cNvSpPr txBox="1"/>
          <p:nvPr/>
        </p:nvSpPr>
        <p:spPr>
          <a:xfrm>
            <a:off x="1723390" y="3411855"/>
            <a:ext cx="981265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>
              <a:lnSpc>
                <a:spcPct val="250000"/>
              </a:lnSpc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例：(1111)B =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2</a:t>
            </a:r>
            <a:r>
              <a:rPr 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4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- 1 = 16 - 1 = 15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例：(11111111)B =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2</a:t>
            </a:r>
            <a:r>
              <a:rPr lang="en-US" sz="24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8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- 1 = 256 - 1 = 255
</a:t>
            </a: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4" name="左大括号 3"/>
          <p:cNvSpPr/>
          <p:nvPr/>
        </p:nvSpPr>
        <p:spPr>
          <a:xfrm rot="5400000">
            <a:off x="5746115" y="1210310"/>
            <a:ext cx="92710" cy="851535"/>
          </a:xfrm>
          <a:prstGeom prst="leftBrace">
            <a:avLst>
              <a:gd name="adj1" fmla="val 8333"/>
              <a:gd name="adj2" fmla="val 5003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638800" y="1221740"/>
            <a:ext cx="5797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n</a:t>
            </a:r>
            <a:endParaRPr lang="zh-CN" altLang="en-US"/>
          </a:p>
        </p:txBody>
      </p:sp>
      <p:sp>
        <p:nvSpPr>
          <p:cNvPr id="7" name="左大括号 6"/>
          <p:cNvSpPr/>
          <p:nvPr/>
        </p:nvSpPr>
        <p:spPr>
          <a:xfrm rot="5400000">
            <a:off x="8051165" y="1254760"/>
            <a:ext cx="92710" cy="851535"/>
          </a:xfrm>
          <a:prstGeom prst="leftBrace">
            <a:avLst>
              <a:gd name="adj1" fmla="val 8333"/>
              <a:gd name="adj2" fmla="val 5003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943850" y="1266190"/>
            <a:ext cx="5797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n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34950" y="5437505"/>
            <a:ext cx="11722100" cy="5759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100"/>
              <a:t>n</a:t>
            </a:r>
            <a:r>
              <a:rPr lang="zh-CN" altLang="en-US" sz="2100"/>
              <a:t>位二进制所表示的二进制范围是</a:t>
            </a:r>
            <a:r>
              <a:rPr lang="en-US" altLang="zh-CN" sz="2100"/>
              <a:t>(</a:t>
            </a:r>
            <a:r>
              <a:rPr lang="en-US" altLang="zh-CN" sz="2100">
                <a:sym typeface="+mn-ea"/>
              </a:rPr>
              <a:t>n</a:t>
            </a:r>
            <a:r>
              <a:rPr lang="zh-CN" altLang="en-US" sz="2100">
                <a:sym typeface="+mn-ea"/>
              </a:rPr>
              <a:t>个</a:t>
            </a:r>
            <a:r>
              <a:rPr lang="en-US" altLang="zh-CN" sz="2100">
                <a:sym typeface="+mn-ea"/>
              </a:rPr>
              <a:t>0)</a:t>
            </a:r>
            <a:r>
              <a:rPr lang="en-US" altLang="zh-CN" sz="2100"/>
              <a:t>B</a:t>
            </a:r>
            <a:r>
              <a:rPr lang="zh-CN" altLang="en-US" sz="2100"/>
              <a:t>到</a:t>
            </a:r>
            <a:r>
              <a:rPr lang="en-US" altLang="zh-CN" sz="2100"/>
              <a:t>(</a:t>
            </a:r>
            <a:r>
              <a:rPr lang="en-US" altLang="zh-CN" sz="2100">
                <a:sym typeface="+mn-ea"/>
              </a:rPr>
              <a:t>n</a:t>
            </a:r>
            <a:r>
              <a:rPr lang="zh-CN" altLang="en-US" sz="2100">
                <a:sym typeface="+mn-ea"/>
              </a:rPr>
              <a:t>个</a:t>
            </a:r>
            <a:r>
              <a:rPr lang="en-US" altLang="zh-CN" sz="2100">
                <a:sym typeface="+mn-ea"/>
              </a:rPr>
              <a:t>1)B</a:t>
            </a:r>
            <a:r>
              <a:rPr lang="zh-CN" altLang="en-US" sz="2100"/>
              <a:t>，即十进制的</a:t>
            </a:r>
            <a:r>
              <a:rPr lang="en-US" altLang="zh-CN" sz="2100"/>
              <a:t>0-</a:t>
            </a:r>
            <a:r>
              <a:rPr lang="en-US" altLang="zh-CN" sz="2100">
                <a:sym typeface="+mn-ea"/>
              </a:rPr>
              <a:t>2</a:t>
            </a:r>
            <a:r>
              <a:rPr lang="en-US" altLang="zh-CN" sz="2100" baseline="30000">
                <a:sym typeface="+mn-ea"/>
              </a:rPr>
              <a:t>n</a:t>
            </a:r>
            <a:r>
              <a:rPr lang="en-US" altLang="zh-CN" sz="2100">
                <a:sym typeface="+mn-ea"/>
              </a:rPr>
              <a:t>-1</a:t>
            </a:r>
            <a:r>
              <a:rPr lang="zh-CN" altLang="en-US" sz="2100">
                <a:sym typeface="+mn-ea"/>
              </a:rPr>
              <a:t>，能表示</a:t>
            </a:r>
            <a:r>
              <a:rPr lang="en-US" altLang="zh-CN" sz="2100">
                <a:sym typeface="+mn-ea"/>
              </a:rPr>
              <a:t>2</a:t>
            </a:r>
            <a:r>
              <a:rPr lang="en-US" altLang="zh-CN" sz="2100" baseline="30000">
                <a:sym typeface="+mn-ea"/>
              </a:rPr>
              <a:t>n</a:t>
            </a:r>
            <a:r>
              <a:rPr lang="zh-CN" altLang="en-US" sz="2100">
                <a:sym typeface="+mn-ea"/>
              </a:rPr>
              <a:t>个不同的数字</a:t>
            </a:r>
            <a:endParaRPr lang="zh-CN" altLang="en-US" sz="2100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4675" y="6148070"/>
            <a:ext cx="1078484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例：4位二进制的</a:t>
            </a:r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二进制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范围是0000B到1111B，即</a:t>
            </a:r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十进制的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0-2</a:t>
            </a:r>
            <a:r>
              <a:rPr lang="en-US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4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-1，能表示2</a:t>
            </a:r>
            <a:r>
              <a:rPr lang="en-US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4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个不同的数字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文本框 110"/>
          <p:cNvSpPr txBox="1"/>
          <p:nvPr/>
        </p:nvSpPr>
        <p:spPr>
          <a:xfrm>
            <a:off x="1130300" y="4044315"/>
            <a:ext cx="981265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>
              <a:lnSpc>
                <a:spcPct val="250000"/>
              </a:lnSpc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例：(1011)B = 1 0 1 1  = 1 + 2 + 8 = 11   例：(100101)B = 1 0 0 1 0 1  = 1 + 4 + 32 = 37
</a:t>
            </a: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>
                <a:sym typeface="+mn-ea"/>
              </a:rPr>
              <a:t>按位权展开</a:t>
            </a:r>
            <a:r>
              <a:rPr lang="zh-CN" altLang="en-US">
                <a:sym typeface="+mn-ea"/>
              </a:rPr>
              <a:t>法</a:t>
            </a:r>
            <a:r>
              <a:rPr lang="en-US" altLang="zh-CN">
                <a:sym typeface="+mn-ea"/>
              </a:rPr>
              <a:t> - </a:t>
            </a:r>
            <a:r>
              <a:rPr lang="zh-CN" altLang="en-US">
                <a:sym typeface="+mn-ea"/>
              </a:rPr>
              <a:t>技巧</a:t>
            </a:r>
            <a:endParaRPr lang="zh-CN" altLang="en-US"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30300" y="1238250"/>
            <a:ext cx="980186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>
              <a:lnSpc>
                <a:spcPct val="150000"/>
              </a:lnSpc>
            </a:pP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</a:t>
            </a:r>
            <a:r>
              <a:rPr 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技巧</a:t>
            </a:r>
            <a:r>
              <a:rPr 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：</a:t>
            </a:r>
            <a:r>
              <a:rPr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在所有的二进制上面依次标出位权后相加可以快速的求出结果，而无需一个个展开</a:t>
            </a:r>
            <a:endParaRPr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59515" y="0"/>
            <a:ext cx="766445" cy="920750"/>
          </a:xfrm>
          <a:prstGeom prst="rect">
            <a:avLst/>
          </a:prstGeom>
        </p:spPr>
      </p:pic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50620" y="2611755"/>
          <a:ext cx="10297795" cy="13982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6625"/>
                <a:gridCol w="934720"/>
                <a:gridCol w="937260"/>
                <a:gridCol w="934720"/>
                <a:gridCol w="935990"/>
                <a:gridCol w="939165"/>
                <a:gridCol w="934085"/>
                <a:gridCol w="937260"/>
                <a:gridCol w="933450"/>
                <a:gridCol w="937895"/>
                <a:gridCol w="936625"/>
              </a:tblGrid>
              <a:tr h="466090">
                <a:tc gridSpan="11"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常见的二次幂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66090"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1 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9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en-US" sz="2400" b="0" baseline="3000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3"/>
                    </a:solidFill>
                  </a:tcPr>
                </a:tc>
              </a:tr>
              <a:tr h="466090"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32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64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128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256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512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  <a:tc>
                  <a:txBody>
                    <a:bodyPr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1024</a:t>
                      </a:r>
                      <a:endParaRPr lang="en-US" altLang="en-US" sz="2400" b="0"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91439" marR="91439" marT="45719" marB="45719" vert="horz" anchor="ctr">
                    <a:lnL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77A2B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7"/>
                    </a:solidFill>
                  </a:tcPr>
                </a:tc>
              </a:tr>
            </a:tbl>
          </a:graphicData>
        </a:graphic>
      </p:graphicFrame>
      <p:pic>
        <p:nvPicPr>
          <p:cNvPr id="19" name="图片 18"/>
          <p:cNvPicPr/>
          <p:nvPr/>
        </p:nvPicPr>
        <p:blipFill>
          <a:blip r:embed="rId3"/>
          <a:stretch>
            <a:fillRect/>
          </a:stretch>
        </p:blipFill>
        <p:spPr>
          <a:xfrm>
            <a:off x="3496945" y="4254500"/>
            <a:ext cx="1212215" cy="307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0" name="图片 109"/>
          <p:cNvPicPr/>
          <p:nvPr/>
        </p:nvPicPr>
        <p:blipFill>
          <a:blip r:embed="rId4"/>
          <a:stretch>
            <a:fillRect/>
          </a:stretch>
        </p:blipFill>
        <p:spPr>
          <a:xfrm>
            <a:off x="3843020" y="5153025"/>
            <a:ext cx="1646555" cy="333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71110" y="2816225"/>
            <a:ext cx="5810885" cy="859155"/>
          </a:xfrm>
        </p:spPr>
        <p:txBody>
          <a:bodyPr>
            <a:normAutofit fontScale="90000"/>
          </a:bodyPr>
          <a:lstStyle/>
          <a:p>
            <a:r>
              <a:rPr lang="zh-CN" sz="6665" smtClean="0">
                <a:latin typeface="华文楷体" panose="02010600040101010101" charset="-122"/>
                <a:ea typeface="华文楷体" panose="02010600040101010101" charset="-122"/>
                <a:sym typeface="+mn-ea"/>
              </a:rPr>
              <a:t>除N倒序取余法</a:t>
            </a:r>
            <a:endParaRPr lang="zh-CN" sz="6665" smtClean="0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08920" y="3675380"/>
            <a:ext cx="1783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十</a:t>
            </a:r>
            <a:r>
              <a:rPr lang="en-US" altLang="zh-CN">
                <a:sym typeface="+mn-ea"/>
              </a:rPr>
              <a:t>进制转N进制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/>
        </p:nvPicPr>
        <p:blipFill>
          <a:blip r:embed="rId1"/>
          <a:stretch>
            <a:fillRect/>
          </a:stretch>
        </p:blipFill>
        <p:spPr>
          <a:xfrm>
            <a:off x="7571105" y="4196080"/>
            <a:ext cx="1757045" cy="2364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除N倒序取余法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1880235" y="1386205"/>
            <a:ext cx="8431530" cy="17532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反复除以N得到商和余数</a:t>
            </a:r>
            <a:endParaRPr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商继续除N直到为0为止(当X小于N时，X除N等于0余X )</a:t>
            </a:r>
            <a:endParaRPr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余数倒序即为结果</a:t>
            </a:r>
            <a:endParaRPr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2063750" y="3437255"/>
            <a:ext cx="87020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例：13 = ( 1101)B          127 = (177)Q            127 = (7F)H</a:t>
            </a: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742565" y="4195445"/>
            <a:ext cx="1769110" cy="23660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4" name="文本框 113"/>
          <p:cNvSpPr txBox="1"/>
          <p:nvPr/>
        </p:nvSpPr>
        <p:spPr>
          <a:xfrm>
            <a:off x="8220710" y="3122295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sz="1050" b="0">
                <a:latin typeface="Calibri" panose="020F0502020204030204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endParaRPr lang="zh-CN" altLang="en-US"/>
          </a:p>
        </p:txBody>
      </p:sp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5162550" y="4204970"/>
            <a:ext cx="1655445" cy="23564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5" name="文本框 114"/>
          <p:cNvSpPr txBox="1"/>
          <p:nvPr/>
        </p:nvSpPr>
        <p:spPr>
          <a:xfrm>
            <a:off x="8220710" y="4784725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sz="1050" b="0">
                <a:latin typeface="Calibri" panose="020F0502020204030204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endParaRPr lang="zh-CN" altLang="en-US"/>
          </a:p>
        </p:txBody>
      </p:sp>
      <p:cxnSp>
        <p:nvCxnSpPr>
          <p:cNvPr id="9" name="直接箭头连接符 8"/>
          <p:cNvCxnSpPr/>
          <p:nvPr/>
        </p:nvCxnSpPr>
        <p:spPr>
          <a:xfrm flipH="1">
            <a:off x="2927985" y="4613910"/>
            <a:ext cx="203200" cy="381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2940685" y="4622165"/>
            <a:ext cx="19939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V="1">
            <a:off x="3161030" y="4782820"/>
            <a:ext cx="842645" cy="1314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2933065" y="5050790"/>
            <a:ext cx="203200" cy="381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2945765" y="5059045"/>
            <a:ext cx="19939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V="1">
            <a:off x="3166110" y="5219700"/>
            <a:ext cx="842645" cy="1314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>
            <a:off x="2973070" y="5513070"/>
            <a:ext cx="203200" cy="381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2985770" y="5521325"/>
            <a:ext cx="19939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V="1">
            <a:off x="3258820" y="5690870"/>
            <a:ext cx="762000" cy="1574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>
            <a:off x="3034030" y="5940425"/>
            <a:ext cx="203200" cy="381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3046730" y="5948680"/>
            <a:ext cx="19939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V="1">
            <a:off x="3267075" y="6092190"/>
            <a:ext cx="743585" cy="148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4014470" y="4391025"/>
            <a:ext cx="394970" cy="1975485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1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除N倒序取余法</a:t>
            </a:r>
            <a:r>
              <a:rPr lang="en-US" altLang="zh-CN">
                <a:sym typeface="+mn-ea"/>
              </a:rPr>
              <a:t> - </a:t>
            </a:r>
            <a:r>
              <a:rPr lang="zh-CN" altLang="en-US">
                <a:sym typeface="+mn-ea"/>
              </a:rPr>
              <a:t>练习</a:t>
            </a:r>
            <a:endParaRPr lang="zh-CN" altLang="en-US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3320000">
            <a:off x="11068050" y="174625"/>
            <a:ext cx="1031875" cy="853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4110" y="1743075"/>
            <a:ext cx="55168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给下</a:t>
            </a:r>
            <a:r>
              <a:rPr lang="zh-CN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列十进制数转换为指定进制</a:t>
            </a:r>
            <a:r>
              <a:rPr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？</a:t>
            </a:r>
            <a:endParaRPr sz="28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15670" y="3018790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>
                <a:sym typeface="+mn-ea"/>
              </a:rPr>
              <a:t>13 </a:t>
            </a:r>
            <a:r>
              <a:rPr lang="en-US" altLang="zh-CN">
                <a:solidFill>
                  <a:schemeClr val="accent1"/>
                </a:solidFill>
                <a:sym typeface="+mn-ea"/>
              </a:rPr>
              <a:t>D</a:t>
            </a:r>
            <a:r>
              <a:rPr lang="en-US" altLang="zh-CN">
                <a:sym typeface="+mn-ea"/>
              </a:rPr>
              <a:t> = ( ) </a:t>
            </a:r>
            <a:r>
              <a:rPr lang="en-US" altLang="zh-CN">
                <a:solidFill>
                  <a:schemeClr val="accent1"/>
                </a:solidFill>
                <a:sym typeface="+mn-ea"/>
              </a:rPr>
              <a:t>B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19885" y="4109085"/>
            <a:ext cx="955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1101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589020" y="2986405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>
                <a:sym typeface="+mn-ea"/>
              </a:rPr>
              <a:t>65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D</a:t>
            </a:r>
            <a:r>
              <a:rPr lang="en-US" altLang="zh-CN">
                <a:sym typeface="+mn-ea"/>
              </a:rPr>
              <a:t> = ( )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B</a:t>
            </a:r>
            <a:endParaRPr lang="en-US" altLang="zh-CN"/>
          </a:p>
        </p:txBody>
      </p:sp>
      <p:sp>
        <p:nvSpPr>
          <p:cNvPr id="7" name="圆角矩形 6"/>
          <p:cNvSpPr/>
          <p:nvPr/>
        </p:nvSpPr>
        <p:spPr>
          <a:xfrm>
            <a:off x="6275070" y="3018790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altLang="zh-CN">
                <a:sym typeface="+mn-ea"/>
              </a:rPr>
              <a:t>40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D</a:t>
            </a:r>
            <a:r>
              <a:rPr lang="en-US" altLang="zh-CN">
                <a:sym typeface="+mn-ea"/>
              </a:rPr>
              <a:t> = ( ) </a:t>
            </a:r>
            <a:r>
              <a:rPr lang="en-US" altLang="zh-CN">
                <a:solidFill>
                  <a:schemeClr val="accent1"/>
                </a:solidFill>
                <a:sym typeface="+mn-ea"/>
              </a:rPr>
              <a:t>Q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161145" y="3018790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>
                <a:sym typeface="+mn-ea"/>
              </a:rPr>
              <a:t>58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D</a:t>
            </a:r>
            <a:r>
              <a:rPr lang="en-US" altLang="zh-CN">
                <a:sym typeface="+mn-ea"/>
              </a:rPr>
              <a:t> = ( ) </a:t>
            </a:r>
            <a:r>
              <a:rPr lang="en-US" altLang="zh-CN">
                <a:solidFill>
                  <a:schemeClr val="accent1"/>
                </a:solidFill>
                <a:sym typeface="+mn-ea"/>
              </a:rPr>
              <a:t>H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47820" y="4109085"/>
            <a:ext cx="124650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1000001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33870" y="4109085"/>
            <a:ext cx="124650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50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719945" y="4109085"/>
            <a:ext cx="124650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3A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1" grpId="0"/>
      <p:bldP spid="19" grpId="0"/>
      <p:bldP spid="21" grpId="0"/>
      <p:bldP spid="15" grpId="0"/>
      <p:bldP spid="6" grpId="0"/>
      <p:bldP spid="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71110" y="2816225"/>
            <a:ext cx="5810885" cy="859155"/>
          </a:xfrm>
        </p:spPr>
        <p:txBody>
          <a:bodyPr>
            <a:normAutofit fontScale="90000"/>
          </a:bodyPr>
          <a:lstStyle/>
          <a:p>
            <a:r>
              <a:rPr lang="zh-CN" sz="6665" smtClean="0">
                <a:latin typeface="华文楷体" panose="02010600040101010101" charset="-122"/>
                <a:ea typeface="华文楷体" panose="02010600040101010101" charset="-122"/>
                <a:sym typeface="+mn-ea"/>
              </a:rPr>
              <a:t>按位权拆分法</a:t>
            </a:r>
            <a:endParaRPr lang="zh-CN" sz="6665" smtClean="0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94320" y="3675380"/>
            <a:ext cx="4297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>
                <a:sym typeface="+mn-ea"/>
              </a:rPr>
              <a:t>适用</a:t>
            </a:r>
            <a:r>
              <a:rPr lang="zh-CN">
                <a:sym typeface="+mn-ea"/>
              </a:rPr>
              <a:t>于</a:t>
            </a:r>
            <a:r>
              <a:rPr>
                <a:sym typeface="+mn-ea"/>
              </a:rPr>
              <a:t>十进制转二进制、三分法、四分法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按位权拆分法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944880" y="1351280"/>
            <a:ext cx="10090785" cy="17532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</a:t>
            </a:r>
            <a:r>
              <a:rPr lang="zh-CN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本质是按位权展开法的逆运算</a:t>
            </a:r>
            <a:endParaRPr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>
                <a:latin typeface="华文楷体" panose="02010600040101010101" charset="-122"/>
                <a:ea typeface="华文楷体" panose="02010600040101010101" charset="-122"/>
                <a:cs typeface="+mj-ea"/>
                <a:sym typeface="+mn-ea"/>
              </a:rPr>
              <a:t>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应熟练掌握16以内的按位权拆分，即8、4、2、1的组合相加</a:t>
            </a:r>
            <a:endParaRPr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不要去纠结拆分后的数字是2的几次幂，顺序标出位权后依次填充即可</a:t>
            </a:r>
            <a:endParaRPr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8220710" y="3122295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sz="1050" b="0">
                <a:latin typeface="Calibri" panose="020F0502020204030204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endParaRPr lang="zh-CN" altLang="en-US"/>
          </a:p>
        </p:txBody>
      </p:sp>
      <p:sp>
        <p:nvSpPr>
          <p:cNvPr id="115" name="文本框 114"/>
          <p:cNvSpPr txBox="1"/>
          <p:nvPr/>
        </p:nvSpPr>
        <p:spPr>
          <a:xfrm>
            <a:off x="8220710" y="4784725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sz="1050" b="0">
                <a:latin typeface="Calibri" panose="020F0502020204030204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2150" y="3392805"/>
            <a:ext cx="8267700" cy="26904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6495" y="2816225"/>
            <a:ext cx="5810885" cy="859155"/>
          </a:xfrm>
        </p:spPr>
        <p:txBody>
          <a:bodyPr>
            <a:normAutofit fontScale="90000"/>
          </a:bodyPr>
          <a:lstStyle/>
          <a:p>
            <a:r>
              <a:rPr lang="zh-CN" sz="6665" smtClean="0">
                <a:latin typeface="华文楷体" panose="02010600040101010101" charset="-122"/>
                <a:ea typeface="华文楷体" panose="02010600040101010101" charset="-122"/>
                <a:sym typeface="+mn-ea"/>
              </a:rPr>
              <a:t>三分法</a:t>
            </a:r>
            <a:endParaRPr lang="zh-CN" sz="6665" smtClean="0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94520" y="3675380"/>
            <a:ext cx="2697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>
                <a:sym typeface="+mn-ea"/>
              </a:rPr>
              <a:t>二进制与八进制相互转换</a:t>
            </a:r>
            <a:endParaRPr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58340" y="4921885"/>
            <a:ext cx="827595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>
                <a:sym typeface="+mn-ea"/>
              </a:rPr>
              <a:t>八进制有</a:t>
            </a:r>
            <a:r>
              <a:rPr lang="en-US" altLang="zh-CN" sz="2000">
                <a:sym typeface="+mn-ea"/>
              </a:rPr>
              <a:t>0-7</a:t>
            </a:r>
            <a:r>
              <a:rPr lang="zh-CN" altLang="en-US" sz="2000">
                <a:sym typeface="+mn-ea"/>
              </a:rPr>
              <a:t>八个数字，我们使用</a:t>
            </a:r>
            <a:r>
              <a:rPr lang="en-US" altLang="zh-CN" sz="2000">
                <a:sym typeface="+mn-ea"/>
              </a:rPr>
              <a:t>3</a:t>
            </a:r>
            <a:r>
              <a:rPr lang="zh-CN" altLang="en-US" sz="2000">
                <a:sym typeface="+mn-ea"/>
              </a:rPr>
              <a:t>位二进制的表示范围刚好是</a:t>
            </a:r>
            <a:r>
              <a:rPr lang="en-US" altLang="zh-CN" sz="2000">
                <a:sym typeface="+mn-ea"/>
              </a:rPr>
              <a:t>0-7</a:t>
            </a:r>
            <a:endParaRPr lang="en-US" altLang="zh-CN" sz="2000"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>
                <a:sym typeface="+mn-ea"/>
              </a:rPr>
              <a:t>故：</a:t>
            </a:r>
            <a:r>
              <a:rPr lang="en-US" altLang="zh-CN" sz="2000" b="1">
                <a:sym typeface="+mn-ea"/>
              </a:rPr>
              <a:t>3</a:t>
            </a:r>
            <a:r>
              <a:rPr lang="zh-CN" altLang="en-US" sz="2000" b="1">
                <a:sym typeface="+mn-ea"/>
              </a:rPr>
              <a:t>位二进制对应</a:t>
            </a:r>
            <a:r>
              <a:rPr lang="en-US" altLang="zh-CN" sz="2000" b="1">
                <a:sym typeface="+mn-ea"/>
              </a:rPr>
              <a:t>1</a:t>
            </a:r>
            <a:r>
              <a:rPr lang="zh-CN" altLang="en-US" sz="2000" b="1">
                <a:sym typeface="+mn-ea"/>
              </a:rPr>
              <a:t>位八进制</a:t>
            </a:r>
            <a:endParaRPr lang="zh-CN" altLang="en-US" sz="2000" b="1"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三分法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944880" y="1351280"/>
            <a:ext cx="10090785" cy="17532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</a:t>
            </a:r>
            <a:r>
              <a:rPr sz="2400" b="1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二进制转八进制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，以</a:t>
            </a:r>
            <a:r>
              <a:rPr lang="en-US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3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个二进制为一个组，每组</a:t>
            </a:r>
            <a:r>
              <a:rPr lang="zh-CN" sz="2400" b="1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合并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为十进制数字</a:t>
            </a:r>
            <a:r>
              <a:rPr lang="zh-CN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；</a:t>
            </a:r>
            <a:endParaRPr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</a:t>
            </a:r>
            <a:r>
              <a:rPr sz="2400" b="1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八进制转二进制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,每个数字</a:t>
            </a:r>
            <a:r>
              <a:rPr sz="2400" b="1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拆分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为3个二进制</a:t>
            </a:r>
            <a:r>
              <a:rPr lang="zh-CN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；</a:t>
            </a:r>
            <a:endParaRPr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在数字前方添加或者减少0不会影响结果</a:t>
            </a:r>
            <a:r>
              <a:rPr lang="zh-CN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。</a:t>
            </a:r>
            <a:endParaRPr lang="zh-CN"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8220710" y="3122295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sz="1050" b="0">
                <a:latin typeface="Calibri" panose="020F0502020204030204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endParaRPr lang="zh-CN" altLang="en-US"/>
          </a:p>
        </p:txBody>
      </p:sp>
      <p:sp>
        <p:nvSpPr>
          <p:cNvPr id="115" name="文本框 114"/>
          <p:cNvSpPr txBox="1"/>
          <p:nvPr/>
        </p:nvSpPr>
        <p:spPr>
          <a:xfrm>
            <a:off x="8220710" y="4784725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sz="1050" b="0">
                <a:latin typeface="Calibri" panose="020F0502020204030204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13535" y="3666490"/>
            <a:ext cx="8964295" cy="18827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三分法</a:t>
            </a:r>
            <a:r>
              <a:rPr lang="en-US" altLang="zh-CN">
                <a:sym typeface="+mn-ea"/>
              </a:rPr>
              <a:t> - </a:t>
            </a:r>
            <a:r>
              <a:rPr lang="zh-CN" altLang="en-US">
                <a:sym typeface="+mn-ea"/>
              </a:rPr>
              <a:t>练习</a:t>
            </a:r>
            <a:endParaRPr lang="zh-CN" altLang="en-US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3320000">
            <a:off x="11068050" y="174625"/>
            <a:ext cx="1031875" cy="853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4110" y="1743075"/>
            <a:ext cx="8006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利用三分法完成下列二进制与八进制的相互转换</a:t>
            </a:r>
            <a:r>
              <a:rPr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？</a:t>
            </a:r>
            <a:endParaRPr sz="28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15670" y="3018790"/>
            <a:ext cx="207962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>
                <a:sym typeface="+mn-ea"/>
              </a:rPr>
              <a:t>100101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B</a:t>
            </a:r>
            <a:r>
              <a:rPr lang="en-US" altLang="zh-CN">
                <a:sym typeface="+mn-ea"/>
              </a:rPr>
              <a:t> = ( )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Q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19885" y="4109085"/>
            <a:ext cx="955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45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589020" y="2986405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altLang="zh-CN">
                <a:sym typeface="+mn-ea"/>
              </a:rPr>
              <a:t>11101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B</a:t>
            </a:r>
            <a:r>
              <a:rPr lang="en-US" altLang="zh-CN">
                <a:sym typeface="+mn-ea"/>
              </a:rPr>
              <a:t> = ( )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Q</a:t>
            </a:r>
            <a:endParaRPr lang="en-US" altLang="zh-CN"/>
          </a:p>
        </p:txBody>
      </p:sp>
      <p:sp>
        <p:nvSpPr>
          <p:cNvPr id="7" name="圆角矩形 6"/>
          <p:cNvSpPr/>
          <p:nvPr/>
        </p:nvSpPr>
        <p:spPr>
          <a:xfrm>
            <a:off x="6275070" y="3018790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altLang="zh-CN">
                <a:sym typeface="+mn-ea"/>
              </a:rPr>
              <a:t>67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Q</a:t>
            </a:r>
            <a:r>
              <a:rPr lang="en-US" altLang="zh-CN">
                <a:sym typeface="+mn-ea"/>
              </a:rPr>
              <a:t> = ( )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B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161145" y="3018790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>
                <a:sym typeface="+mn-ea"/>
              </a:rPr>
              <a:t>123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Q </a:t>
            </a:r>
            <a:r>
              <a:rPr lang="en-US">
                <a:sym typeface="+mn-ea"/>
              </a:rPr>
              <a:t>= ( ) 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B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47820" y="4109085"/>
            <a:ext cx="124650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35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33870" y="4109085"/>
            <a:ext cx="124650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110111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719945" y="4109085"/>
            <a:ext cx="124650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1010011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1" grpId="0"/>
      <p:bldP spid="19" grpId="0"/>
      <p:bldP spid="21" grpId="0"/>
      <p:bldP spid="15" grpId="0"/>
      <p:bldP spid="6" grpId="0"/>
      <p:bldP spid="7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6495" y="2816225"/>
            <a:ext cx="5810885" cy="859155"/>
          </a:xfrm>
        </p:spPr>
        <p:txBody>
          <a:bodyPr>
            <a:normAutofit fontScale="90000"/>
          </a:bodyPr>
          <a:lstStyle/>
          <a:p>
            <a:r>
              <a:rPr lang="zh-CN" sz="6665" smtClean="0">
                <a:latin typeface="华文楷体" panose="02010600040101010101" charset="-122"/>
                <a:ea typeface="华文楷体" panose="02010600040101010101" charset="-122"/>
                <a:sym typeface="+mn-ea"/>
              </a:rPr>
              <a:t>四分法</a:t>
            </a:r>
            <a:endParaRPr lang="zh-CN" sz="6665" smtClean="0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65920" y="3675380"/>
            <a:ext cx="2926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>
                <a:sym typeface="+mn-ea"/>
              </a:rPr>
              <a:t>二进制与</a:t>
            </a:r>
            <a:r>
              <a:rPr lang="zh-CN">
                <a:sym typeface="+mn-ea"/>
              </a:rPr>
              <a:t>十六</a:t>
            </a:r>
            <a:r>
              <a:rPr>
                <a:sym typeface="+mn-ea"/>
              </a:rPr>
              <a:t>进制相互转换</a:t>
            </a:r>
            <a:endParaRPr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58340" y="4921885"/>
            <a:ext cx="90830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>
                <a:sym typeface="+mn-ea"/>
              </a:rPr>
              <a:t>十六进制有</a:t>
            </a:r>
            <a:r>
              <a:rPr lang="en-US" altLang="zh-CN" sz="2000">
                <a:sym typeface="+mn-ea"/>
              </a:rPr>
              <a:t>0-9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A-F</a:t>
            </a:r>
            <a:r>
              <a:rPr lang="zh-CN" altLang="en-US" sz="2000">
                <a:sym typeface="+mn-ea"/>
              </a:rPr>
              <a:t>十六个数字，我们使用</a:t>
            </a:r>
            <a:r>
              <a:rPr lang="en-US" altLang="zh-CN" sz="2000">
                <a:sym typeface="+mn-ea"/>
              </a:rPr>
              <a:t>4</a:t>
            </a:r>
            <a:r>
              <a:rPr lang="zh-CN" altLang="en-US" sz="2000">
                <a:sym typeface="+mn-ea"/>
              </a:rPr>
              <a:t>位二进制的表示范围刚好是</a:t>
            </a:r>
            <a:r>
              <a:rPr lang="en-US" altLang="zh-CN" sz="2000">
                <a:sym typeface="+mn-ea"/>
              </a:rPr>
              <a:t>0-15</a:t>
            </a:r>
            <a:endParaRPr lang="en-US" altLang="zh-CN" sz="2000"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>
                <a:sym typeface="+mn-ea"/>
              </a:rPr>
              <a:t>故：</a:t>
            </a:r>
            <a:r>
              <a:rPr lang="en-US" altLang="zh-CN" sz="2000">
                <a:sym typeface="+mn-ea"/>
              </a:rPr>
              <a:t>4</a:t>
            </a:r>
            <a:r>
              <a:rPr lang="zh-CN" altLang="en-US" sz="2000" b="1">
                <a:sym typeface="+mn-ea"/>
              </a:rPr>
              <a:t>位二进制对应</a:t>
            </a:r>
            <a:r>
              <a:rPr lang="en-US" altLang="zh-CN" sz="2000" b="1">
                <a:sym typeface="+mn-ea"/>
              </a:rPr>
              <a:t>1</a:t>
            </a:r>
            <a:r>
              <a:rPr lang="zh-CN" altLang="en-US" sz="2000" b="1">
                <a:sym typeface="+mn-ea"/>
              </a:rPr>
              <a:t>位十六进制</a:t>
            </a:r>
            <a:endParaRPr lang="zh-CN" altLang="en-US" sz="2000" b="1"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67790" y="3672840"/>
            <a:ext cx="9084310" cy="199898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四分法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944880" y="1351280"/>
            <a:ext cx="10090785" cy="17532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</a:t>
            </a:r>
            <a:r>
              <a:rPr sz="2400" b="1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二进制转</a:t>
            </a:r>
            <a:r>
              <a:rPr lang="zh-CN" sz="2400" b="1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十六</a:t>
            </a:r>
            <a:r>
              <a:rPr sz="2400" b="1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进制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，以</a:t>
            </a:r>
            <a:r>
              <a:rPr lang="en-US" altLang="zh-CN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4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个二进制为一个组，每组</a:t>
            </a:r>
            <a:r>
              <a:rPr lang="zh-CN" sz="2400" b="1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合并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为十进制数字</a:t>
            </a:r>
            <a:r>
              <a:rPr lang="zh-CN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；</a:t>
            </a:r>
            <a:endParaRPr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</a:t>
            </a:r>
            <a:r>
              <a:rPr sz="2400" b="1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八进制转换二进制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,每个数字</a:t>
            </a:r>
            <a:r>
              <a:rPr sz="2400" b="1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拆分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为</a:t>
            </a:r>
            <a:r>
              <a:rPr lang="en-US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4</a:t>
            </a: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个二进制</a:t>
            </a:r>
            <a:r>
              <a:rPr lang="zh-CN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；</a:t>
            </a:r>
            <a:endParaRPr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  <a:p>
            <a:pPr marL="171450" indent="-171450" algn="l">
              <a:lnSpc>
                <a:spcPct val="150000"/>
              </a:lnSpc>
              <a:buClrTx/>
              <a:buSzTx/>
              <a:buFont typeface="Wingdings" panose="05000000000000000000" charset="0"/>
              <a:buChar char="ü"/>
            </a:pPr>
            <a:r>
              <a:rPr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在数字前方添加或者减少0不会影响结果</a:t>
            </a:r>
            <a:r>
              <a:rPr lang="zh-CN" sz="2400" b="0">
                <a:solidFill>
                  <a:schemeClr val="dk1"/>
                </a:solidFill>
                <a:latin typeface="华文楷体" panose="02010600040101010101" charset="-122"/>
                <a:ea typeface="华文楷体" panose="02010600040101010101" charset="-122"/>
                <a:cs typeface="+mj-ea"/>
              </a:rPr>
              <a:t>。</a:t>
            </a:r>
            <a:endParaRPr lang="zh-CN" sz="2400" b="0">
              <a:solidFill>
                <a:schemeClr val="dk1"/>
              </a:solidFill>
              <a:latin typeface="华文楷体" panose="02010600040101010101" charset="-122"/>
              <a:ea typeface="华文楷体" panose="02010600040101010101" charset="-122"/>
              <a:cs typeface="+mj-ea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8220710" y="3122295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sz="1050" b="0">
                <a:latin typeface="Calibri" panose="020F0502020204030204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endParaRPr lang="zh-CN" altLang="en-US"/>
          </a:p>
        </p:txBody>
      </p:sp>
      <p:sp>
        <p:nvSpPr>
          <p:cNvPr id="115" name="文本框 114"/>
          <p:cNvSpPr txBox="1"/>
          <p:nvPr/>
        </p:nvSpPr>
        <p:spPr>
          <a:xfrm>
            <a:off x="8220710" y="4784725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sz="1050" b="0">
                <a:latin typeface="Calibri" panose="020F0502020204030204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四分法</a:t>
            </a:r>
            <a:r>
              <a:rPr lang="en-US" altLang="zh-CN">
                <a:sym typeface="+mn-ea"/>
              </a:rPr>
              <a:t> - </a:t>
            </a:r>
            <a:r>
              <a:rPr lang="zh-CN" altLang="en-US">
                <a:sym typeface="+mn-ea"/>
              </a:rPr>
              <a:t>练习</a:t>
            </a:r>
            <a:r>
              <a:rPr lang="en-US" altLang="zh-CN">
                <a:sym typeface="+mn-ea"/>
              </a:rPr>
              <a:t> </a:t>
            </a:r>
            <a:endParaRPr lang="zh-CN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3320000">
            <a:off x="11068050" y="174625"/>
            <a:ext cx="1031875" cy="853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4110" y="1743075"/>
            <a:ext cx="8361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利用四分法完成下列二进制与十六进制的相互转换</a:t>
            </a:r>
            <a:r>
              <a:rPr sz="28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？</a:t>
            </a:r>
            <a:endParaRPr sz="28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15670" y="3018790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altLang="zh-CN">
                <a:sym typeface="+mn-ea"/>
              </a:rPr>
              <a:t>101011101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B</a:t>
            </a:r>
            <a:r>
              <a:rPr lang="en-US" altLang="zh-CN">
                <a:sym typeface="+mn-ea"/>
              </a:rPr>
              <a:t> = ()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H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19885" y="4109085"/>
            <a:ext cx="955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15D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589020" y="2986405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altLang="zh-CN">
                <a:sym typeface="+mn-ea"/>
              </a:rPr>
              <a:t>11001111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B</a:t>
            </a:r>
            <a:r>
              <a:rPr lang="en-US" altLang="zh-CN">
                <a:sym typeface="+mn-ea"/>
              </a:rPr>
              <a:t> = ()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H</a:t>
            </a:r>
            <a:endParaRPr lang="en-US" altLang="zh-CN"/>
          </a:p>
        </p:txBody>
      </p:sp>
      <p:sp>
        <p:nvSpPr>
          <p:cNvPr id="7" name="圆角矩形 6"/>
          <p:cNvSpPr/>
          <p:nvPr/>
        </p:nvSpPr>
        <p:spPr>
          <a:xfrm>
            <a:off x="6275070" y="3018790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altLang="zh-CN">
                <a:sym typeface="+mn-ea"/>
              </a:rPr>
              <a:t>AC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H</a:t>
            </a:r>
            <a:r>
              <a:rPr lang="en-US" altLang="zh-CN">
                <a:sym typeface="+mn-ea"/>
              </a:rPr>
              <a:t> = ()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B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161145" y="3018790"/>
            <a:ext cx="2364105" cy="7219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>
                <a:sym typeface="+mn-ea"/>
              </a:rPr>
              <a:t>12F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H</a:t>
            </a:r>
            <a:r>
              <a:rPr lang="en-US">
                <a:sym typeface="+mn-ea"/>
              </a:rPr>
              <a:t> = ()</a:t>
            </a:r>
            <a:r>
              <a:rPr lang="en-US" altLang="zh-CN">
                <a:solidFill>
                  <a:srgbClr val="00B0F0"/>
                </a:solidFill>
                <a:sym typeface="+mn-ea"/>
              </a:rPr>
              <a:t>B</a:t>
            </a:r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47185" y="4109085"/>
            <a:ext cx="124650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CF</a:t>
            </a:r>
            <a:endParaRPr lang="en-US" altLang="zh-CN" sz="2000" b="1">
              <a:solidFill>
                <a:schemeClr val="dk1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01485" y="4109085"/>
            <a:ext cx="131127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10101100</a:t>
            </a:r>
            <a:endParaRPr lang="en-US" altLang="zh-CN" sz="2000">
              <a:solidFill>
                <a:schemeClr val="dk1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520555" y="4109085"/>
            <a:ext cx="164465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dk1"/>
                </a:solidFill>
                <a:sym typeface="+mn-ea"/>
              </a:rPr>
              <a:t>100101111</a:t>
            </a:r>
            <a:endParaRPr lang="en-US" altLang="zh-CN" sz="2000">
              <a:solidFill>
                <a:schemeClr val="dk1"/>
              </a:solidFill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1" grpId="0"/>
      <p:bldP spid="19" grpId="0"/>
      <p:bldP spid="21" grpId="0"/>
      <p:bldP spid="15" grpId="0"/>
      <p:bldP spid="6" grpId="0"/>
      <p:bldP spid="7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  <a:endParaRPr lang="zh-CN" altLang="en-US"/>
          </a:p>
        </p:txBody>
      </p:sp>
      <p:pic>
        <p:nvPicPr>
          <p:cNvPr id="128" name="图片 1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5755" y="1466215"/>
            <a:ext cx="9000490" cy="4774565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TABLE_BEAUTIFY" val="smartTable{d3066e5d-9010-414a-b47c-7a2c87269fed}"/>
  <p:tag name="TABLE_ENDDRAG_ORIGIN_RECT" val="148*141"/>
  <p:tag name="TABLE_ENDDRAG_RECT" val="702*299*148*141"/>
</p:tagLst>
</file>

<file path=ppt/tags/tag2.xml><?xml version="1.0" encoding="utf-8"?>
<p:tagLst xmlns:p="http://schemas.openxmlformats.org/presentationml/2006/main">
  <p:tag name="KSO_WM_UNIT_TABLE_BEAUTIFY" val="smartTable{7b467fc0-f646-4882-bf03-719aa1884b7c}"/>
  <p:tag name="TABLE_ENDDRAG_ORIGIN_RECT" val="341*67"/>
  <p:tag name="TABLE_ENDDRAG_RECT" val="524*168*341*67"/>
</p:tagLst>
</file>

<file path=ppt/tags/tag3.xml><?xml version="1.0" encoding="utf-8"?>
<p:tagLst xmlns:p="http://schemas.openxmlformats.org/presentationml/2006/main">
  <p:tag name="KSO_WM_UNIT_TABLE_BEAUTIFY" val="smartTable{010da50b-3d78-4f19-9bbe-eff1b06ef559}"/>
</p:tagLst>
</file>

<file path=ppt/tags/tag4.xml><?xml version="1.0" encoding="utf-8"?>
<p:tagLst xmlns:p="http://schemas.openxmlformats.org/presentationml/2006/main">
  <p:tag name="KSO_WM_UNIT_TABLE_BEAUTIFY" val="smartTable{b1ce82b5-dd86-462f-a1ec-b5ecf304e438}"/>
  <p:tag name="TABLE_ENDDRAG_ORIGIN_RECT" val="665*238"/>
  <p:tag name="TABLE_ENDDRAG_RECT" val="149*226*665*238"/>
</p:tagLst>
</file>

<file path=ppt/tags/tag5.xml><?xml version="1.0" encoding="utf-8"?>
<p:tagLst xmlns:p="http://schemas.openxmlformats.org/presentationml/2006/main">
  <p:tag name="KSO_WM_UNIT_PLACING_PICTURE_USER_VIEWPORT" val="{&quot;height&quot;:2670,&quot;width&quot;:3230}"/>
</p:tagLst>
</file>

<file path=ppt/tags/tag6.xml><?xml version="1.0" encoding="utf-8"?>
<p:tagLst xmlns:p="http://schemas.openxmlformats.org/presentationml/2006/main">
  <p:tag name="KSO_WM_UNIT_PLACING_PICTURE_USER_VIEWPORT" val="{&quot;height&quot;:2670,&quot;width&quot;:3230}"/>
</p:tagLst>
</file>

<file path=ppt/tags/tag7.xml><?xml version="1.0" encoding="utf-8"?>
<p:tagLst xmlns:p="http://schemas.openxmlformats.org/presentationml/2006/main">
  <p:tag name="KSO_WM_UNIT_TABLE_BEAUTIFY" val="smartTable{e0f12626-b2ec-4ba2-bc12-75b2714c1f4f}"/>
  <p:tag name="TABLE_ENDDRAG_ORIGIN_RECT" val="810*110"/>
  <p:tag name="TABLE_ENDDRAG_RECT" val="73*205*810*110"/>
</p:tagLst>
</file>

<file path=ppt/tags/tag8.xml><?xml version="1.0" encoding="utf-8"?>
<p:tagLst xmlns:p="http://schemas.openxmlformats.org/presentationml/2006/main">
  <p:tag name="KSO_WM_UNIT_PLACING_PICTURE_USER_VIEWPORT" val="{&quot;height&quot;:2670,&quot;width&quot;:3230}"/>
</p:tagLst>
</file>

<file path=ppt/tags/tag9.xml><?xml version="1.0" encoding="utf-8"?>
<p:tagLst xmlns:p="http://schemas.openxmlformats.org/presentationml/2006/main">
  <p:tag name="KSO_WM_UNIT_PLACING_PICTURE_USER_VIEWPORT" val="{&quot;height&quot;:2965,&quot;width&quot;:14117}"/>
</p:tagLst>
</file>

<file path=ppt/tags/tag10.xml><?xml version="1.0" encoding="utf-8"?>
<p:tagLst xmlns:p="http://schemas.openxmlformats.org/presentationml/2006/main">
  <p:tag name="KSO_WM_UNIT_PLACING_PICTURE_USER_VIEWPORT" val="{&quot;height&quot;:2670,&quot;width&quot;:3230}"/>
</p:tagLst>
</file>

<file path=ppt/tags/tag11.xml><?xml version="1.0" encoding="utf-8"?>
<p:tagLst xmlns:p="http://schemas.openxmlformats.org/presentationml/2006/main">
  <p:tag name="KSO_WM_UNIT_PLACING_PICTURE_USER_VIEWPORT" val="{&quot;height&quot;:3148,&quot;width&quot;:14306}"/>
</p:tagLst>
</file>

<file path=ppt/tags/tag12.xml><?xml version="1.0" encoding="utf-8"?>
<p:tagLst xmlns:p="http://schemas.openxmlformats.org/presentationml/2006/main">
  <p:tag name="KSO_WM_UNIT_PLACING_PICTURE_USER_VIEWPORT" val="{&quot;height&quot;:2670,&quot;width&quot;:3230}"/>
</p:tagLst>
</file>

<file path=ppt/tags/tag13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MzU1MTdjMjk1NDlmYTk4ZGFiNjk4ODJjMjljMGEwYTMifQ=="/>
  <p:tag name="ISLIDE.GUIDESSETTING" val="{&quot;Name&quot;:&quot;正常&quot;,&quot;HeaderHeight&quot;:15.0,&quot;TopMargin&quot;:0.0,&quot;FooterHeight&quot;:9.0,&quot;BottomMargin&quot;:0.0,&quot;SideMargin&quot;:5.5,&quot;IntervalMargin&quot;:1.5,&quot;Id&quot;:&quot;GuidesStyle_Normal&quot;}"/>
  <p:tag name="ISLIDE.THEME" val="717a22b7-3976-409a-a111-595a184d472a"/>
  <p:tag name="KSO_WPP_MARK_KEY" val="516b1084-f151-4ee4-aa7b-84a274693cb0"/>
  <p:tag name="commondata" val="eyJoZGlkIjoiMGVmYzAyMGNhNGY1NGE0ZTljM2ZlNDNjMWJkOTc4NjYifQ=="/>
</p:tagLst>
</file>

<file path=ppt/theme/theme1.xml><?xml version="1.0" encoding="utf-8"?>
<a:theme xmlns:a="http://schemas.openxmlformats.org/drawingml/2006/main" name="毕业主题1">
  <a:themeElements>
    <a:clrScheme name="自定义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6A1C6"/>
      </a:accent1>
      <a:accent2>
        <a:srgbClr val="EE3C30"/>
      </a:accent2>
      <a:accent3>
        <a:srgbClr val="9BBB59"/>
      </a:accent3>
      <a:accent4>
        <a:srgbClr val="F39C12"/>
      </a:accent4>
      <a:accent5>
        <a:srgbClr val="C0392B"/>
      </a:accent5>
      <a:accent6>
        <a:srgbClr val="2C3F50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Arial"/>
        <a:cs typeface="Arial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Arial"/>
        <a:cs typeface="Arial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3006</Words>
  <Application>WPS 演示</Application>
  <PresentationFormat/>
  <Paragraphs>449</Paragraphs>
  <Slides>26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Arial</vt:lpstr>
      <vt:lpstr>宋体</vt:lpstr>
      <vt:lpstr>Wingdings</vt:lpstr>
      <vt:lpstr>Segoe UI Light</vt:lpstr>
      <vt:lpstr>微软雅黑</vt:lpstr>
      <vt:lpstr>华文楷体</vt:lpstr>
      <vt:lpstr>等线 Light</vt:lpstr>
      <vt:lpstr>Wingdings</vt:lpstr>
      <vt:lpstr>Arial Unicode MS</vt:lpstr>
      <vt:lpstr>Calibri</vt:lpstr>
      <vt:lpstr>Calibri</vt:lpstr>
      <vt:lpstr>Times New Roman</vt:lpstr>
      <vt:lpstr>毕业主题1</vt:lpstr>
      <vt:lpstr>OfficePLUS</vt:lpstr>
      <vt:lpstr>进制与进制转换</vt:lpstr>
      <vt:lpstr>进制的由来</vt:lpstr>
      <vt:lpstr>十进制的由来</vt:lpstr>
      <vt:lpstr>进制的概念</vt:lpstr>
      <vt:lpstr>常见的进制</vt:lpstr>
      <vt:lpstr>计算机二进制存储原理</vt:lpstr>
      <vt:lpstr>进制三要素</vt:lpstr>
      <vt:lpstr>进制转换</vt:lpstr>
      <vt:lpstr>按位权展开法</vt:lpstr>
      <vt:lpstr>按位权展开法 </vt:lpstr>
      <vt:lpstr>按位权展开法 - 练习1</vt:lpstr>
      <vt:lpstr>按位权展开法 - 练习2</vt:lpstr>
      <vt:lpstr>按位权展开法 - 特殊</vt:lpstr>
      <vt:lpstr>按位权展开法 - 技巧</vt:lpstr>
      <vt:lpstr>除N倒序取余法</vt:lpstr>
      <vt:lpstr>除N倒序取余法 </vt:lpstr>
      <vt:lpstr>除N倒序取余法 - 练习</vt:lpstr>
      <vt:lpstr>按位权拆分法</vt:lpstr>
      <vt:lpstr>按位权拆分法 </vt:lpstr>
      <vt:lpstr>三分法</vt:lpstr>
      <vt:lpstr>三分法 </vt:lpstr>
      <vt:lpstr>三分法 - 练习</vt:lpstr>
      <vt:lpstr>四分法</vt:lpstr>
      <vt:lpstr>四分法 </vt:lpstr>
      <vt:lpstr>四分法 - 练习 </vt:lpstr>
      <vt:lpstr>总结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Administrator</cp:lastModifiedBy>
  <cp:revision>2</cp:revision>
  <cp:lastPrinted>2022-11-28T18:49:00Z</cp:lastPrinted>
  <dcterms:created xsi:type="dcterms:W3CDTF">2022-11-28T18:49:00Z</dcterms:created>
  <dcterms:modified xsi:type="dcterms:W3CDTF">2024-06-03T00:52:42Z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030B0D20F1FB457F9C6CA934E9FBA8A5_13</vt:lpwstr>
  </property>
  <property fmtid="{D5CDD505-2E9C-101B-9397-08002B2CF9AE}" pid="7" name="KSOProductBuildVer">
    <vt:lpwstr>2052-12.1.0.16929</vt:lpwstr>
  </property>
</Properties>
</file>