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74" r:id="rId3"/>
    <p:sldId id="395" r:id="rId5"/>
    <p:sldId id="394" r:id="rId6"/>
    <p:sldId id="456" r:id="rId7"/>
    <p:sldId id="611" r:id="rId8"/>
    <p:sldId id="613" r:id="rId9"/>
    <p:sldId id="614" r:id="rId10"/>
    <p:sldId id="404" r:id="rId11"/>
    <p:sldId id="405" r:id="rId12"/>
    <p:sldId id="406" r:id="rId13"/>
    <p:sldId id="410" r:id="rId14"/>
    <p:sldId id="520" r:id="rId15"/>
    <p:sldId id="521" r:id="rId16"/>
    <p:sldId id="408" r:id="rId17"/>
    <p:sldId id="523" r:id="rId18"/>
    <p:sldId id="462" r:id="rId19"/>
    <p:sldId id="412" r:id="rId20"/>
    <p:sldId id="476" r:id="rId21"/>
    <p:sldId id="467" r:id="rId22"/>
    <p:sldId id="463" r:id="rId23"/>
    <p:sldId id="551" r:id="rId24"/>
    <p:sldId id="460" r:id="rId25"/>
    <p:sldId id="524" r:id="rId26"/>
    <p:sldId id="413" r:id="rId27"/>
    <p:sldId id="522" r:id="rId28"/>
    <p:sldId id="411" r:id="rId29"/>
    <p:sldId id="503" r:id="rId30"/>
    <p:sldId id="409" r:id="rId31"/>
    <p:sldId id="615" r:id="rId32"/>
    <p:sldId id="552" r:id="rId33"/>
    <p:sldId id="469" r:id="rId34"/>
    <p:sldId id="471" r:id="rId35"/>
    <p:sldId id="474" r:id="rId36"/>
    <p:sldId id="328" r:id="rId37"/>
    <p:sldId id="475" r:id="rId38"/>
    <p:sldId id="553" r:id="rId39"/>
    <p:sldId id="273" r:id="rId40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40D08"/>
    <a:srgbClr val="DCD8D1"/>
    <a:srgbClr val="AEA594"/>
    <a:srgbClr val="6D6A65"/>
    <a:srgbClr val="F5F4F0"/>
    <a:srgbClr val="C7D2E3"/>
    <a:srgbClr val="E8F0EE"/>
    <a:srgbClr val="EE9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06" y="-90"/>
      </p:cViewPr>
      <p:guideLst>
        <p:guide orient="horz" pos="21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F1746A0-77D3-45C1-90F9-CA5FC3D1256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E8DCF18-FD04-478A-8AEF-094AFD77E6B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DF9A26-149C-4FE4-8A26-8AB5A7ED1D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0FD8AD-8849-431D-8ACA-B9848EA2CA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DF9A26-149C-4FE4-8A26-8AB5A7ED1D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AB4B4-926D-4282-9664-FBE9B90F70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88FDCF-9618-421A-A2E5-660360199D2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7D9131-1AC0-4CA6-B888-D8E6A554E89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88FDCF-9618-421A-A2E5-660360199D2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AB0D5D-D7B7-4870-ABD3-60B183004CC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 anchor="b"/>
          <a:lstStyle/>
          <a:p>
            <a:pPr algn="r">
              <a:defRPr/>
            </a:pPr>
            <a:fld id="{08EBB56B-5DC3-4571-A499-39A87AC93484}" type="slidenum">
              <a:rPr lang="zh-CN" altLang="en-US" sz="1200">
                <a:latin typeface="+mn-lt"/>
                <a:ea typeface="+mn-ea"/>
              </a:rPr>
            </a:fld>
            <a:endParaRPr lang="zh-CN" altLang="en-US" sz="1200">
              <a:latin typeface="+mn-lt"/>
              <a:ea typeface="+mn-ea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B3718-2402-4727-BDE7-80114C3822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F32076-8D4D-4C04-9AB2-E754EC8ADB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65ABF-D648-45CB-9CE0-013D058F90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D59E6F-7BB4-475D-85AC-7CDE46D7128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D59E6F-7BB4-475D-85AC-7CDE46D7128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D59E6F-7BB4-475D-85AC-7CDE46D7128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06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065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180204-7233-4F49-92E9-125B03CB1E0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A31BF-29C0-4F2C-ACC0-2175809EFE1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3B24F-F2C5-4209-9856-5AB5A83FD8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7842D-A84E-4A61-91C9-00A29245B80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58FB4-4581-4B5F-A659-AB5829BA35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E525C-479E-4770-B7D8-28D3A752F62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2AF6B-94EE-4AA4-9F30-83471CDDD4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0FE0E-2414-499B-BA19-A79C8125B29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B19-1E19-44FC-85F6-41B94189E9F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F80B9-FDBE-4F54-BADC-2FE7658CE6D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F909A-B297-42EF-AF54-A3B95126C91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AC60A-FCCF-4A4A-AD3C-17F23C0F5102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633E9-A076-4FC4-B0D9-01D6BCA89AA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/>
          <a:srcRect l="80730" b="67778"/>
          <a:stretch>
            <a:fillRect/>
          </a:stretch>
        </p:blipFill>
        <p:spPr bwMode="auto">
          <a:xfrm>
            <a:off x="9842500" y="0"/>
            <a:ext cx="23495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7C3AF-ED04-49D1-B240-0C5E9A8A04F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4DF68-E38D-4D6F-9498-B1C9F84320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6BC3E-C0CF-4037-A478-848506B025C3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664F0-FD90-49F0-91EC-2571A639E1A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A175-53E7-479A-AC5B-25D0BDCE85D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F464-36E7-4AB8-88B1-CEC2632745D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EBFE7-DB23-4520-9570-93A4A3BE023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8237-C857-4301-85B5-75CF1D1556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92F21-B6D2-486A-9722-E4D6CDF04BD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2D107-3489-43E4-B333-3940F6F860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3B6CA68-5C4B-4298-8B35-820F4E8CA20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CFF979-DD45-4873-B5CE-FDC177BEFBD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audio" Target="NULL" TargetMode="Externa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jpe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audio" Target="NULL" TargetMode="Externa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534025" y="3984625"/>
            <a:ext cx="1123950" cy="1031875"/>
          </a:xfrm>
          <a:prstGeom prst="ellipse">
            <a:avLst/>
          </a:prstGeom>
          <a:solidFill>
            <a:srgbClr val="6D6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bg1"/>
                </a:solidFill>
              </a:rPr>
              <a:t>苏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37350" y="4500563"/>
            <a:ext cx="1089025" cy="1038225"/>
          </a:xfrm>
          <a:prstGeom prst="ellipse">
            <a:avLst/>
          </a:prstGeom>
          <a:noFill/>
          <a:ln w="3175">
            <a:solidFill>
              <a:srgbClr val="6D6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rgbClr val="6D6A65"/>
                </a:solidFill>
              </a:rPr>
              <a:t>轼</a:t>
            </a:r>
            <a:endParaRPr lang="zh-CN" altLang="en-US" sz="5400" b="1" dirty="0">
              <a:solidFill>
                <a:srgbClr val="6D6A65"/>
              </a:solidFill>
            </a:endParaRPr>
          </a:p>
        </p:txBody>
      </p:sp>
      <p:pic>
        <p:nvPicPr>
          <p:cNvPr id="30724" name="图片 12"/>
          <p:cNvPicPr>
            <a:picLocks noChangeAspect="1"/>
          </p:cNvPicPr>
          <p:nvPr/>
        </p:nvPicPr>
        <p:blipFill>
          <a:blip r:embed="rId2"/>
          <a:srcRect l="80730" b="67778"/>
          <a:stretch>
            <a:fillRect/>
          </a:stretch>
        </p:blipFill>
        <p:spPr bwMode="auto">
          <a:xfrm>
            <a:off x="9842500" y="0"/>
            <a:ext cx="23495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图片 13"/>
          <p:cNvPicPr>
            <a:picLocks noChangeAspect="1"/>
          </p:cNvPicPr>
          <p:nvPr/>
        </p:nvPicPr>
        <p:blipFill>
          <a:blip r:embed="rId3"/>
          <a:srcRect l="26848" t="15086" r="23640" b="35666"/>
          <a:stretch>
            <a:fillRect/>
          </a:stretch>
        </p:blipFill>
        <p:spPr bwMode="auto">
          <a:xfrm>
            <a:off x="8261350" y="-103188"/>
            <a:ext cx="4508500" cy="238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图片 14"/>
          <p:cNvPicPr>
            <a:picLocks noChangeAspect="1"/>
          </p:cNvPicPr>
          <p:nvPr/>
        </p:nvPicPr>
        <p:blipFill>
          <a:blip r:embed="rId4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-1236663" y="-304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文本框 2"/>
          <p:cNvSpPr txBox="1">
            <a:spLocks noChangeArrowheads="1"/>
          </p:cNvSpPr>
          <p:nvPr/>
        </p:nvSpPr>
        <p:spPr bwMode="auto">
          <a:xfrm>
            <a:off x="1281113" y="428625"/>
            <a:ext cx="9629775" cy="297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不论人间风雨几何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心中自有山水之乐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283075" y="4500563"/>
            <a:ext cx="106045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0" name="文本框 4"/>
          <p:cNvSpPr txBox="1">
            <a:spLocks noChangeArrowheads="1"/>
          </p:cNvSpPr>
          <p:nvPr/>
        </p:nvSpPr>
        <p:spPr bwMode="auto">
          <a:xfrm>
            <a:off x="7759700" y="4248150"/>
            <a:ext cx="4043363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4400">
                <a:latin typeface="方正启体繁体" panose="03000509000000000000" charset="-122"/>
                <a:ea typeface="方正启体繁体" panose="03000509000000000000" charset="-122"/>
                <a:cs typeface="方正启体繁体" panose="03000509000000000000" charset="-122"/>
              </a:rPr>
              <a:t>的失意和超然</a:t>
            </a:r>
            <a:endParaRPr lang="zh-CN" altLang="en-US" sz="4400">
              <a:latin typeface="方正启体繁体" panose="03000509000000000000" charset="-122"/>
              <a:ea typeface="方正启体繁体" panose="03000509000000000000" charset="-122"/>
              <a:cs typeface="方正启体繁体" panose="03000509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2535" y="6089015"/>
            <a:ext cx="3339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授课人：席东芝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871220" y="1060450"/>
            <a:ext cx="10873105" cy="37846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80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若是让你选择跟古代一个诗人一起流放，你会选择谁？</a:t>
            </a:r>
            <a:endParaRPr lang="zh-CN" altLang="en-US" sz="80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r="17965"/>
          <a:stretch>
            <a:fillRect/>
          </a:stretch>
        </p:blipFill>
        <p:spPr>
          <a:xfrm>
            <a:off x="640715" y="660400"/>
            <a:ext cx="3937635" cy="57772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4" name="图片 3"/>
          <p:cNvPicPr>
            <a:picLocks noChangeAspect="1"/>
          </p:cNvPicPr>
          <p:nvPr/>
        </p:nvPicPr>
        <p:blipFill>
          <a:blip r:embed="rId6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151563982_9_2019010904544420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265" y="86995"/>
            <a:ext cx="4551680" cy="67710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526395" y="408305"/>
            <a:ext cx="1204595" cy="37846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b="1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8000" b="1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苏轼</a:t>
            </a:r>
            <a:endParaRPr lang="zh-CN" altLang="en-US" sz="8000" b="1" dirty="0"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r="17965"/>
          <a:stretch>
            <a:fillRect/>
          </a:stretch>
        </p:blipFill>
        <p:spPr>
          <a:xfrm>
            <a:off x="640715" y="660400"/>
            <a:ext cx="3937635" cy="5777230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43500" y="564515"/>
            <a:ext cx="119697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爱吃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4" name="图片 3"/>
          <p:cNvPicPr>
            <a:picLocks noChangeAspect="1"/>
          </p:cNvPicPr>
          <p:nvPr/>
        </p:nvPicPr>
        <p:blipFill>
          <a:blip r:embed="rId6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131050" y="1215390"/>
            <a:ext cx="137477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爱玩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9695815" y="288290"/>
            <a:ext cx="1482725" cy="341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爱怼人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045075" y="3477260"/>
            <a:ext cx="119697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会写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021830" y="4301490"/>
            <a:ext cx="102679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会画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712200" y="3522345"/>
            <a:ext cx="1677670" cy="341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会做饭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9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151563982_2_20190109045442990"/>
          <p:cNvPicPr>
            <a:picLocks noChangeAspect="1"/>
          </p:cNvPicPr>
          <p:nvPr/>
        </p:nvPicPr>
        <p:blipFill>
          <a:blip r:embed="rId3"/>
          <a:srcRect l="10982" b="4160"/>
          <a:stretch>
            <a:fillRect/>
          </a:stretch>
        </p:blipFill>
        <p:spPr>
          <a:xfrm>
            <a:off x="316230" y="117475"/>
            <a:ext cx="5728970" cy="65246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26834" t="9427"/>
          <a:stretch>
            <a:fillRect/>
          </a:stretch>
        </p:blipFill>
        <p:spPr>
          <a:xfrm>
            <a:off x="6167120" y="209550"/>
            <a:ext cx="5590540" cy="64389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5b3066f009a8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945" y="288290"/>
            <a:ext cx="5979795" cy="59797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45" y="364490"/>
            <a:ext cx="5827395" cy="582739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7D7C4E3AC144F5D94F799F3A6B0D498BB885D15E_size29_w450_h450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255" y="535940"/>
            <a:ext cx="5785485" cy="5785485"/>
          </a:xfrm>
          <a:prstGeom prst="rect">
            <a:avLst/>
          </a:prstGeom>
        </p:spPr>
      </p:pic>
      <p:pic>
        <p:nvPicPr>
          <p:cNvPr id="4" name="图片 3" descr="DE1DADF643BE82204E3AC192D896F2D2B9FF87D0_size41_w450_h480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5" y="117475"/>
            <a:ext cx="5785485" cy="617156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426720" y="706120"/>
            <a:ext cx="11339195" cy="51695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比起中国的其他诗人，苏轼更具有丰富感、变化感和幽默感，智能优异，心灵却像天真的小孩。</a:t>
            </a:r>
            <a:endParaRPr lang="zh-CN" altLang="en-US" sz="6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林语堂</a:t>
            </a:r>
            <a:endParaRPr lang="zh-CN" altLang="en-US" sz="6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2531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534025" y="3984625"/>
            <a:ext cx="1123950" cy="1031875"/>
          </a:xfrm>
          <a:prstGeom prst="ellipse">
            <a:avLst/>
          </a:prstGeom>
          <a:solidFill>
            <a:srgbClr val="6D6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bg1"/>
                </a:solidFill>
              </a:rPr>
              <a:t>苏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37350" y="4500563"/>
            <a:ext cx="1089025" cy="1038225"/>
          </a:xfrm>
          <a:prstGeom prst="ellipse">
            <a:avLst/>
          </a:prstGeom>
          <a:noFill/>
          <a:ln w="3175">
            <a:solidFill>
              <a:srgbClr val="6D6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rgbClr val="6D6A65"/>
                </a:solidFill>
              </a:rPr>
              <a:t>轼</a:t>
            </a:r>
            <a:endParaRPr lang="zh-CN" altLang="en-US" sz="5400" b="1" dirty="0">
              <a:solidFill>
                <a:srgbClr val="6D6A65"/>
              </a:solidFill>
            </a:endParaRPr>
          </a:p>
        </p:txBody>
      </p:sp>
      <p:pic>
        <p:nvPicPr>
          <p:cNvPr id="30724" name="图片 12"/>
          <p:cNvPicPr>
            <a:picLocks noChangeAspect="1"/>
          </p:cNvPicPr>
          <p:nvPr/>
        </p:nvPicPr>
        <p:blipFill>
          <a:blip r:embed="rId2"/>
          <a:srcRect l="80730" b="67778"/>
          <a:stretch>
            <a:fillRect/>
          </a:stretch>
        </p:blipFill>
        <p:spPr bwMode="auto">
          <a:xfrm>
            <a:off x="9842500" y="0"/>
            <a:ext cx="23495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图片 13"/>
          <p:cNvPicPr>
            <a:picLocks noChangeAspect="1"/>
          </p:cNvPicPr>
          <p:nvPr/>
        </p:nvPicPr>
        <p:blipFill>
          <a:blip r:embed="rId3"/>
          <a:srcRect l="26848" t="15086" r="23640" b="35666"/>
          <a:stretch>
            <a:fillRect/>
          </a:stretch>
        </p:blipFill>
        <p:spPr bwMode="auto">
          <a:xfrm>
            <a:off x="8261350" y="-103188"/>
            <a:ext cx="4508500" cy="238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图片 14"/>
          <p:cNvPicPr>
            <a:picLocks noChangeAspect="1"/>
          </p:cNvPicPr>
          <p:nvPr/>
        </p:nvPicPr>
        <p:blipFill>
          <a:blip r:embed="rId4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-1236663" y="-304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文本框 2"/>
          <p:cNvSpPr txBox="1">
            <a:spLocks noChangeArrowheads="1"/>
          </p:cNvSpPr>
          <p:nvPr/>
        </p:nvSpPr>
        <p:spPr bwMode="auto">
          <a:xfrm>
            <a:off x="1281113" y="428625"/>
            <a:ext cx="9629775" cy="297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不论人间风雨几何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心中自有山水之乐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283075" y="4500563"/>
            <a:ext cx="106045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0" name="文本框 4"/>
          <p:cNvSpPr txBox="1">
            <a:spLocks noChangeArrowheads="1"/>
          </p:cNvSpPr>
          <p:nvPr/>
        </p:nvSpPr>
        <p:spPr bwMode="auto">
          <a:xfrm>
            <a:off x="7759700" y="4248150"/>
            <a:ext cx="4043363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4400">
                <a:latin typeface="方正启体繁体" panose="03000509000000000000" charset="-122"/>
                <a:ea typeface="方正启体繁体" panose="03000509000000000000" charset="-122"/>
                <a:cs typeface="方正启体繁体" panose="03000509000000000000" charset="-122"/>
              </a:rPr>
              <a:t>的失意和超然</a:t>
            </a:r>
            <a:endParaRPr lang="zh-CN" altLang="en-US" sz="4400">
              <a:latin typeface="方正启体繁体" panose="03000509000000000000" charset="-122"/>
              <a:ea typeface="方正启体繁体" panose="03000509000000000000" charset="-122"/>
              <a:cs typeface="方正启体繁体" panose="03000509000000000000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bldLvl="0" animBg="1"/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230505" y="401320"/>
            <a:ext cx="5513070" cy="563118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惠州一绝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罗浮山下四时春，卢橘杨梅次第新。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日啖荔枝三百颗，不辞长作岭南人。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定风波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莫听穿林打叶声，何妨吟啸且徐行。竹杖芒鞋轻胜马，谁怕？一蓑烟雨任平生。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料峭春风吹酒醒，微冷，山头斜照却相迎。回首向来萧瑟处，归去，也无风雨也无晴。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自题金山画像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心似已灰之木，身如不系之舟。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问汝平生功业，黄州惠州儋州。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/>
          <p:cNvSpPr txBox="1"/>
          <p:nvPr/>
        </p:nvSpPr>
        <p:spPr>
          <a:xfrm>
            <a:off x="5743575" y="1841500"/>
            <a:ext cx="6035675" cy="483108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初到黄州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自笑平生为口忙，老来事业转荒唐。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长江绕郭知鱼美，好竹连山觉笋香。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逐客不妨员外置，诗人例作水曹郎。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只惭无补丝毫事，尚费官家压酒囊。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六月二十日夜渡海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参横斗转欲三更，苦雨终风也解晴。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云散月明谁点缀？天容海色本澄清。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空余鲁叟乘桴意，粗识轩辕奏乐声。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九死南荒吾不恨，兹游奇绝冠平生。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755005" y="700405"/>
            <a:ext cx="6261735" cy="768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wrap="square">
            <a:spAutoFit/>
          </a:bodyPr>
          <a:p>
            <a:r>
              <a:rPr lang="en-US" altLang="zh-CN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 </a:t>
            </a:r>
            <a:r>
              <a:rPr lang="zh-CN" altLang="en-US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按照创作时间先后排序</a:t>
            </a:r>
            <a:endParaRPr lang="zh-CN" altLang="en-US" sz="4400" b="1">
              <a:solidFill>
                <a:schemeClr val="tx2"/>
              </a:solidFill>
              <a:latin typeface="方正楷体简体" panose="02010601030101010101" charset="-122"/>
              <a:ea typeface="方正楷体简体" panose="02010601030101010101" charset="-122"/>
              <a:cs typeface="方正楷体简体" panose="0201060103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4853305" y="117475"/>
            <a:ext cx="7308850" cy="4338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自题金山画像</a:t>
            </a:r>
            <a:endParaRPr lang="zh-CN" altLang="en-US" sz="60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心似已灰之木，</a:t>
            </a:r>
            <a:endParaRPr lang="zh-CN" altLang="en-US" sz="54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身如不系之舟。</a:t>
            </a:r>
            <a:endParaRPr lang="zh-CN" altLang="en-US" sz="54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问汝平生功业，</a:t>
            </a:r>
            <a:endParaRPr lang="zh-CN" altLang="en-US" sz="54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黄州惠州儋州。</a:t>
            </a:r>
            <a:endParaRPr lang="zh-CN" altLang="en-US" sz="54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119553" y="26447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151563982_9_201901090454442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-55880"/>
            <a:ext cx="4551680" cy="67710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854700" y="4658995"/>
            <a:ext cx="5247640" cy="2078990"/>
            <a:chOff x="9220" y="7337"/>
            <a:chExt cx="8264" cy="3274"/>
          </a:xfrm>
        </p:grpSpPr>
        <p:sp>
          <p:nvSpPr>
            <p:cNvPr id="4" name="圆角矩形标注 3"/>
            <p:cNvSpPr/>
            <p:nvPr/>
          </p:nvSpPr>
          <p:spPr>
            <a:xfrm rot="10800000">
              <a:off x="9220" y="7337"/>
              <a:ext cx="8264" cy="3274"/>
            </a:xfrm>
            <a:prstGeom prst="wedgeRoundRectCallout">
              <a:avLst/>
            </a:prstGeom>
            <a:noFill/>
            <a:ln w="57150"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846" y="7523"/>
              <a:ext cx="7105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000" b="1">
                  <a:latin typeface="楷体" panose="02010609060101010101" charset="-122"/>
                  <a:ea typeface="楷体" panose="02010609060101010101" charset="-122"/>
                </a:rPr>
                <a:t>   </a:t>
              </a:r>
              <a:r>
                <a:rPr lang="zh-CN" altLang="en-US" sz="4000" b="1">
                  <a:latin typeface="楷体" panose="02010609060101010101" charset="-122"/>
                  <a:ea typeface="楷体" panose="02010609060101010101" charset="-122"/>
                </a:rPr>
                <a:t>这三个地方于诗人而言，有怎样的意义？</a:t>
              </a:r>
              <a:endParaRPr lang="zh-CN" altLang="en-US" sz="40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4" name="图片 3"/>
          <p:cNvPicPr>
            <a:picLocks noChangeAspect="1"/>
          </p:cNvPicPr>
          <p:nvPr/>
        </p:nvPicPr>
        <p:blipFill>
          <a:blip r:embed="rId5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151563982_9_201901090454442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00" y="86995"/>
            <a:ext cx="4551680" cy="67710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081780" y="821055"/>
            <a:ext cx="8648700" cy="264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none" rtlCol="0" anchor="t">
            <a:spAutoFit/>
            <a:scene3d>
              <a:camera prst="isometricOffAxis1Right"/>
              <a:lightRig rig="threePt" dir="t"/>
            </a:scene3d>
            <a:sp3d extrusionH="285750">
              <a:extrusionClr>
                <a:schemeClr val="tx2"/>
              </a:extrusionClr>
            </a:sp3d>
          </a:bodyPr>
          <a:p>
            <a:pPr algn="ctr"/>
            <a:r>
              <a:rPr lang="zh-CN" altLang="en-US" sz="16600" b="1">
                <a:blipFill>
                  <a:blip r:embed="rId7"/>
                  <a:tile tx="0" ty="0" sx="100000" sy="100000" flip="none" algn="b"/>
                </a:blip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流放之旅</a:t>
            </a:r>
            <a:endParaRPr lang="zh-CN" altLang="en-US" sz="16600" b="1">
              <a:blipFill>
                <a:blip r:embed="rId7"/>
                <a:tile tx="0" ty="0" sx="100000" sy="100000" flip="none" algn="b"/>
              </a:blip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886450" y="3732530"/>
            <a:ext cx="4828540" cy="2573020"/>
            <a:chOff x="9270" y="5878"/>
            <a:chExt cx="7604" cy="4052"/>
          </a:xfrm>
        </p:grpSpPr>
        <p:pic>
          <p:nvPicPr>
            <p:cNvPr id="4" name="图片 3" descr="timg[6]"/>
            <p:cNvPicPr>
              <a:picLocks noChangeAspect="1"/>
            </p:cNvPicPr>
            <p:nvPr/>
          </p:nvPicPr>
          <p:blipFill>
            <a:blip r:embed="rId8"/>
            <a:srcRect l="3794" t="14437" r="3100" b="10613"/>
            <a:stretch>
              <a:fillRect/>
            </a:stretch>
          </p:blipFill>
          <p:spPr>
            <a:xfrm>
              <a:off x="9270" y="5878"/>
              <a:ext cx="7604" cy="4053"/>
            </a:xfrm>
            <a:prstGeom prst="round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254" y="7030"/>
              <a:ext cx="4387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800" b="1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突围号</a:t>
              </a:r>
              <a:endParaRPr lang="zh-CN" altLang="en-US" sz="4800" b="1">
                <a:solidFill>
                  <a:schemeClr val="accent2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3582035" y="2321560"/>
            <a:ext cx="6055995" cy="2214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3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黄  州</a:t>
            </a:r>
            <a:endParaRPr lang="zh-CN" altLang="en-US" sz="13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665" y="485140"/>
            <a:ext cx="4252595" cy="1568450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第一站</a:t>
            </a:r>
            <a:endParaRPr lang="zh-CN" altLang="en-US" sz="9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151563982_9_20190109045444209"/>
          <p:cNvPicPr>
            <a:picLocks noChangeAspect="1"/>
          </p:cNvPicPr>
          <p:nvPr/>
        </p:nvPicPr>
        <p:blipFill>
          <a:blip r:embed="rId4"/>
          <a:srcRect l="9947" t="27572" r="39146" b="44284"/>
          <a:stretch>
            <a:fillRect/>
          </a:stretch>
        </p:blipFill>
        <p:spPr>
          <a:xfrm>
            <a:off x="9125585" y="4276090"/>
            <a:ext cx="2766060" cy="227520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838835" y="117475"/>
            <a:ext cx="10873105" cy="42462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初到黄州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自笑平生为口忙，老来事业转荒唐。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长江绕郭知鱼美，好竹连山觉笋香。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逐客不妨员外置，诗人例作水曹郎。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只惭无补丝毫事，尚费官家压酒囊。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937260" y="4363720"/>
            <a:ext cx="10972800" cy="768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wrap="square">
            <a:spAutoFit/>
          </a:bodyPr>
          <a:p>
            <a:r>
              <a:rPr lang="en-US" alt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思考：初到黄州时，诗人心情如何？</a:t>
            </a:r>
            <a:endParaRPr lang="zh-CN" altLang="en-US" sz="4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1920" y="5240020"/>
            <a:ext cx="11788140" cy="14452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</a:ln>
        </p:spPr>
        <p:txBody>
          <a:bodyPr wrap="square">
            <a:spAutoFit/>
          </a:bodyPr>
          <a:p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提示：</a:t>
            </a:r>
            <a:r>
              <a:rPr lang="zh-CN" sz="4400" b="1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</a:t>
            </a:r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勾画诗中的关键句；</a:t>
            </a:r>
            <a:r>
              <a:rPr lang="zh-CN" sz="4400" b="1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②根据关键句</a:t>
            </a:r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用一些词语或者句子概括苏轼初到黄州的心情。</a:t>
            </a:r>
            <a:endParaRPr lang="zh-CN" sz="4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986790" y="436880"/>
            <a:ext cx="10425113" cy="14446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>
            <a:spAutoFit/>
          </a:bodyPr>
          <a:lstStyle/>
          <a:p>
            <a:r>
              <a:rPr lang="en-US" altLang="zh-CN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这首诗抒发了诗人怎样的情感？请结合诗句分析。</a:t>
            </a:r>
            <a:endParaRPr lang="zh-CN" altLang="en-US" sz="4400" b="1">
              <a:solidFill>
                <a:schemeClr val="tx2"/>
              </a:solidFill>
              <a:latin typeface="方正楷体简体" panose="02010601030101010101" charset="-122"/>
              <a:ea typeface="方正楷体简体" panose="02010601030101010101" charset="-122"/>
              <a:cs typeface="方正楷体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510" y="2026920"/>
            <a:ext cx="11745595" cy="2584450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1.</a:t>
            </a:r>
            <a:r>
              <a:rPr 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多重情感：①情感概括。翻译分析；②情感概括。翻译分析；③</a:t>
            </a:r>
            <a:r>
              <a:rPr 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情感概括。翻译分析。</a:t>
            </a:r>
            <a:endParaRPr lang="zh-CN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540" y="4611370"/>
            <a:ext cx="11028680" cy="1753235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2.</a:t>
            </a:r>
            <a:r>
              <a:rPr 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单一情感：这首诗通过写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...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表达了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...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。翻译分析总结。</a:t>
            </a:r>
            <a:endParaRPr lang="zh-CN" altLang="en-US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83603" y="362268"/>
            <a:ext cx="10425112" cy="14446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>
            <a:spAutoFit/>
          </a:bodyPr>
          <a:lstStyle/>
          <a:p>
            <a:r>
              <a:rPr lang="en-US" altLang="zh-CN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这首诗抒发了诗人怎样的情感？请结合诗句分析。</a:t>
            </a:r>
            <a:endParaRPr lang="zh-CN" altLang="en-US" sz="4400" b="1">
              <a:solidFill>
                <a:schemeClr val="tx2"/>
              </a:solidFill>
              <a:latin typeface="方正楷体简体" panose="02010601030101010101" charset="-122"/>
              <a:ea typeface="方正楷体简体" panose="02010601030101010101" charset="-122"/>
              <a:cs typeface="方正楷体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315" y="1999615"/>
            <a:ext cx="11401425" cy="4831080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答：①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乐观自得。看见长江想到美味的鱼，看到满山的竹子想到鲜美的笋，一个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，一个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香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，表达了诗人被贬黄州后的乐观自足；</a:t>
            </a:r>
            <a:r>
              <a:rPr 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②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同时也委婉地表达了被贬黄州的不满和讽刺。全诗以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荒唐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二字开篇，又以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不妨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”“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例作</a:t>
            </a:r>
            <a:r>
              <a:rPr lang="en-US" altLang="zh-CN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自嘲，表达对朝中权贵的讽刺。</a:t>
            </a:r>
            <a:endParaRPr lang="zh-CN" altLang="en-US" sz="4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810260" y="117475"/>
            <a:ext cx="10873105" cy="415417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定风波</a:t>
            </a:r>
            <a:endParaRPr lang="zh-CN" altLang="en-US" sz="4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莫听穿林打叶声，何妨吟啸且徐行。竹杖芒鞋轻胜马，谁怕？一蓑烟雨任平生。</a:t>
            </a:r>
            <a:endParaRPr lang="zh-CN" altLang="en-US" sz="4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料峭春风吹酒醒，微冷，山头斜照却相迎。回首向来萧瑟处，归去，也无风雨也无晴。</a:t>
            </a:r>
            <a:endParaRPr lang="zh-CN" altLang="en-US" sz="4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10260" y="4362450"/>
            <a:ext cx="10972800" cy="768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wrap="square">
            <a:spAutoFit/>
          </a:bodyPr>
          <a:p>
            <a:r>
              <a:rPr lang="en-US" alt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思考：三年之后，诗人心境如何？</a:t>
            </a:r>
            <a:endParaRPr lang="zh-CN" altLang="en-US" sz="4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1920" y="5240020"/>
            <a:ext cx="11788140" cy="14452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</a:ln>
        </p:spPr>
        <p:txBody>
          <a:bodyPr wrap="square">
            <a:spAutoFit/>
          </a:bodyPr>
          <a:p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提示：</a:t>
            </a:r>
            <a:r>
              <a:rPr lang="zh-CN" sz="4400" b="1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</a:t>
            </a:r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勾画诗中的关键句；</a:t>
            </a:r>
            <a:r>
              <a:rPr lang="zh-CN" sz="4400" b="1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②根据关键句</a:t>
            </a:r>
            <a:r>
              <a:rPr 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用一些词语或者句子概括苏轼初到黄州的心情。</a:t>
            </a:r>
            <a:endParaRPr lang="zh-CN" sz="4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图片 7"/>
          <p:cNvPicPr>
            <a:picLocks noChangeAspect="1"/>
          </p:cNvPicPr>
          <p:nvPr/>
        </p:nvPicPr>
        <p:blipFill>
          <a:blip r:embed="rId1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图片 8"/>
          <p:cNvPicPr>
            <a:picLocks noChangeAspect="1"/>
          </p:cNvPicPr>
          <p:nvPr/>
        </p:nvPicPr>
        <p:blipFill>
          <a:blip r:embed="rId2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986790" y="436880"/>
            <a:ext cx="10425113" cy="14446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>
            <a:spAutoFit/>
          </a:bodyPr>
          <a:lstStyle/>
          <a:p>
            <a:r>
              <a:rPr lang="en-US" altLang="zh-CN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这首诗抒发了诗人怎样的情感？请结合诗句分析。</a:t>
            </a:r>
            <a:endParaRPr lang="zh-CN" altLang="en-US" sz="4400" b="1">
              <a:solidFill>
                <a:schemeClr val="tx2"/>
              </a:solidFill>
              <a:latin typeface="方正楷体简体" panose="02010601030101010101" charset="-122"/>
              <a:ea typeface="方正楷体简体" panose="02010601030101010101" charset="-122"/>
              <a:cs typeface="方正楷体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510" y="2026920"/>
            <a:ext cx="11745595" cy="1753235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1.</a:t>
            </a:r>
            <a:r>
              <a:rPr 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多重情感：①情感概括。翻译分析；②情感概括。翻译分析。</a:t>
            </a:r>
            <a:endParaRPr lang="zh-CN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4192905"/>
            <a:ext cx="11028680" cy="1753235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2.</a:t>
            </a:r>
            <a:r>
              <a:rPr 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单一情感：这首诗通过写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...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表达了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...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。翻译分析总结。</a:t>
            </a:r>
            <a:endParaRPr lang="zh-CN" altLang="en-US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15913" y="2465388"/>
            <a:ext cx="5824538" cy="44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54990" y="318770"/>
            <a:ext cx="10976610" cy="144526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方正楷体简体" panose="02010601030101010101" charset="-122"/>
                <a:ea typeface="方正楷体简体" panose="02010601030101010101" charset="-122"/>
                <a:cs typeface="方正楷体简体" panose="02010601030101010101" charset="-122"/>
              </a:rPr>
              <a:t>这首诗抒发了诗人怎样的情感？请结合诗句具体分析。</a:t>
            </a:r>
            <a:endParaRPr lang="zh-CN" altLang="en-US" sz="4400" b="1">
              <a:solidFill>
                <a:schemeClr val="tx2"/>
              </a:solidFill>
              <a:latin typeface="方正楷体简体" panose="02010601030101010101" charset="-122"/>
              <a:ea typeface="方正楷体简体" panose="02010601030101010101" charset="-122"/>
              <a:cs typeface="方正楷体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4990" y="1881505"/>
            <a:ext cx="11315700" cy="4523105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这首诗通过写诗人雨中徐行吟啸，表达了诗人被贬黄州后心境的超然洒脱。不要听雨点敲打树叶的声音，为什么不唱着歌缓步慢行，享受着雨中的乐趣呢？一句</a:t>
            </a:r>
            <a:r>
              <a:rPr lang="en-US" alt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也无风雨也无晴</a:t>
            </a:r>
            <a:r>
              <a:rPr lang="en-US" alt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更是道出了人生的大智慧，表现出诗人超然物外的心境。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图片 3"/>
          <p:cNvPicPr>
            <a:picLocks noChangeAspect="1"/>
          </p:cNvPicPr>
          <p:nvPr/>
        </p:nvPicPr>
        <p:blipFill>
          <a:blip r:embed="rId1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文本框 11"/>
          <p:cNvSpPr txBox="1">
            <a:spLocks noChangeArrowheads="1"/>
          </p:cNvSpPr>
          <p:nvPr/>
        </p:nvSpPr>
        <p:spPr bwMode="auto">
          <a:xfrm>
            <a:off x="687705" y="1127760"/>
            <a:ext cx="10816590" cy="26460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超然物外</a:t>
            </a:r>
            <a:endParaRPr lang="zh-CN" altLang="en-US" sz="16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687705" y="3879215"/>
            <a:ext cx="943673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en-US" altLang="zh-CN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也无风雨也无晴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48933" y="2486660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480060" y="372745"/>
            <a:ext cx="11232515" cy="5908040"/>
          </a:xfrm>
          <a:prstGeom prst="rect">
            <a:avLst/>
          </a:prstGeom>
          <a:solidFill>
            <a:schemeClr val="tx2">
              <a:lumMod val="20000"/>
              <a:lumOff val="80000"/>
              <a:alpha val="51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我们学习古典文学，要注意从前人的生活经验中获得启示。今后遇到挫折的时候，无论是学习中的困难、</a:t>
            </a: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生活中的挫折，还是情感中的不顺</a:t>
            </a: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，就应该想到苏轼的“也无风雨也无晴”，归于原点，一切都会归于平静，而后重新起航。</a:t>
            </a:r>
            <a:endParaRPr lang="zh-CN" altLang="en-US" sz="5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48933" y="2486660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480060" y="117475"/>
            <a:ext cx="11232515" cy="3784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南京师范大学王兆鹏老师将苏轼的快乐法则概括为一个公式，叫“</a:t>
            </a:r>
            <a:r>
              <a:rPr lang="zh-CN" alt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譬如当初</a:t>
            </a:r>
            <a:r>
              <a:rPr lang="zh-CN" altLang="en-US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”。你能理解这个公式吗？试举例子说一下。</a:t>
            </a:r>
            <a:endParaRPr lang="zh-CN" altLang="en-US" sz="60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621665" y="4230370"/>
            <a:ext cx="11232515" cy="19380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en-US" altLang="zh-CN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乌台诗案，被贬黄州，他会想：譬如当初</a:t>
            </a:r>
            <a:r>
              <a:rPr lang="en-US" altLang="zh-CN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......</a:t>
            </a:r>
            <a:endParaRPr lang="en-US" altLang="zh-CN" sz="60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5632450" y="1628775"/>
            <a:ext cx="6055995" cy="2214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3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惠 州</a:t>
            </a:r>
            <a:endParaRPr lang="zh-CN" altLang="en-US" sz="13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665" y="485140"/>
            <a:ext cx="4252595" cy="3046095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第二站第三站</a:t>
            </a:r>
            <a:endParaRPr lang="zh-CN" altLang="en-US" sz="9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1544955" y="4443095"/>
            <a:ext cx="6055995" cy="2214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13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儋 州</a:t>
            </a:r>
            <a:endParaRPr lang="zh-CN" altLang="en-US" sz="13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151563982_9_20190109045444209"/>
          <p:cNvPicPr>
            <a:picLocks noChangeAspect="1"/>
          </p:cNvPicPr>
          <p:nvPr/>
        </p:nvPicPr>
        <p:blipFill>
          <a:blip r:embed="rId4"/>
          <a:srcRect t="58483"/>
          <a:stretch>
            <a:fillRect/>
          </a:stretch>
        </p:blipFill>
        <p:spPr>
          <a:xfrm>
            <a:off x="7034530" y="3663950"/>
            <a:ext cx="4551680" cy="281114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4554220" y="3404235"/>
            <a:ext cx="1710055" cy="1254760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485140" y="900430"/>
            <a:ext cx="11221085" cy="37846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岭南天气卑湿，地气蒸 ，而海南尤甚。夏秋之夜，物无不腐败者。人非金石，其何能久？</a:t>
            </a:r>
            <a:endParaRPr lang="zh-CN" altLang="en-US" sz="60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——《书海南风土》</a:t>
            </a:r>
            <a:endParaRPr lang="zh-CN" altLang="en-US" sz="60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/>
          <p:cNvSpPr txBox="1"/>
          <p:nvPr/>
        </p:nvSpPr>
        <p:spPr>
          <a:xfrm>
            <a:off x="4911725" y="5157470"/>
            <a:ext cx="5875020" cy="10147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“</a:t>
            </a:r>
            <a:r>
              <a:rPr lang="zh-CN" altLang="en-US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瘴气之毒</a:t>
            </a:r>
            <a:r>
              <a:rPr lang="en-US" altLang="zh-CN" sz="60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60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13182" b="10602"/>
          <a:stretch>
            <a:fillRect/>
          </a:stretch>
        </p:blipFill>
        <p:spPr>
          <a:xfrm>
            <a:off x="-36830" y="-6350"/>
            <a:ext cx="12198985" cy="68643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 rot="0">
            <a:off x="1602105" y="454660"/>
            <a:ext cx="3564255" cy="2093595"/>
            <a:chOff x="1915" y="922"/>
            <a:chExt cx="5613" cy="3297"/>
          </a:xfrm>
        </p:grpSpPr>
        <p:sp>
          <p:nvSpPr>
            <p:cNvPr id="8" name="椭圆形标注 7"/>
            <p:cNvSpPr/>
            <p:nvPr/>
          </p:nvSpPr>
          <p:spPr>
            <a:xfrm rot="20280000">
              <a:off x="1915" y="922"/>
              <a:ext cx="5613" cy="3297"/>
            </a:xfrm>
            <a:prstGeom prst="wedgeEllipseCallou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9" name="文本框 8"/>
            <p:cNvSpPr txBox="1"/>
            <p:nvPr/>
          </p:nvSpPr>
          <p:spPr>
            <a:xfrm rot="20100000">
              <a:off x="2439" y="1313"/>
              <a:ext cx="4566" cy="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800" b="1">
                  <a:latin typeface="楷体" panose="02010609060101010101" charset="-122"/>
                  <a:ea typeface="楷体" panose="02010609060101010101" charset="-122"/>
                </a:rPr>
                <a:t>莫慌！</a:t>
              </a:r>
              <a:endParaRPr lang="zh-CN" altLang="en-US" sz="88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1289050" y="506095"/>
            <a:ext cx="10873105" cy="52622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惠州一绝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罗浮山下四时春，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卢橘杨梅次第新。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日啖荔枝三百颗，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不辞长作岭南人。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217170" y="642620"/>
            <a:ext cx="4195445" cy="1198880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譬如当初</a:t>
            </a:r>
            <a:endParaRPr lang="zh-CN" altLang="en-US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33220" y="2274570"/>
            <a:ext cx="2160905" cy="11068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赏春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38640" y="2980690"/>
            <a:ext cx="1016000" cy="21228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品果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3461385" y="2029460"/>
            <a:ext cx="7598410" cy="279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8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我本澹耳氏，</a:t>
            </a:r>
            <a:endParaRPr lang="zh-CN" altLang="en-US" sz="8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8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寄生西蜀州。</a:t>
            </a:r>
            <a:endParaRPr lang="zh-CN" altLang="en-US" sz="8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0345" y="548640"/>
            <a:ext cx="4252595" cy="1198880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譬如当初</a:t>
            </a:r>
            <a:endParaRPr lang="zh-CN" altLang="en-US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767715" y="464185"/>
            <a:ext cx="10873105" cy="42462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六月二十日夜渡海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参横斗转欲三更，苦雨终风也解晴。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云散月明谁点缀？天容海色本澄清。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空余鲁叟乘桴意，粗识轩辕奏乐声。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九死南荒吾不恨，兹游奇绝冠平生。</a:t>
            </a:r>
            <a:endParaRPr lang="zh-CN" altLang="en-US" sz="5400" b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67715" y="4890770"/>
            <a:ext cx="10972800" cy="144526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wrap="square">
            <a:spAutoFit/>
          </a:bodyPr>
          <a:p>
            <a:r>
              <a:rPr lang="en-US" altLang="zh-CN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4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思考：离开之时，苏轼是如何总结自己在海南的生活的？</a:t>
            </a:r>
            <a:endParaRPr lang="zh-CN" altLang="en-US" sz="4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1929130" y="2179955"/>
            <a:ext cx="9419590" cy="14452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8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此心安处是吾乡</a:t>
            </a:r>
            <a:endParaRPr lang="zh-CN" altLang="en-US" sz="88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3136265" y="972820"/>
            <a:ext cx="7308850" cy="34150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72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问汝平生功业，</a:t>
            </a:r>
            <a:endParaRPr lang="zh-CN" altLang="en-US" sz="72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黄州惠州儋州。</a:t>
            </a:r>
            <a:endParaRPr lang="zh-CN" altLang="en-US" sz="7200" b="1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43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119553" y="26447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55600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文本框 9"/>
          <p:cNvSpPr txBox="1">
            <a:spLocks noChangeArrowheads="1"/>
          </p:cNvSpPr>
          <p:nvPr/>
        </p:nvSpPr>
        <p:spPr bwMode="auto">
          <a:xfrm>
            <a:off x="365760" y="405130"/>
            <a:ext cx="11278870" cy="5908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黄州、惠州和儋州是苏轼的失意之地，让他深感人生如梦，但他并未因此而否定人生，反而从孤寂中提取生命的能量，实现了从乐观向超然的精神转变，将被流放的一生走成了一幅别样的人生地图，绘出了中国文化的精神高度。</a:t>
            </a:r>
            <a:endParaRPr lang="zh-CN" altLang="en-US" sz="5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670878" y="1194435"/>
            <a:ext cx="10567987" cy="279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8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苏轼</a:t>
            </a: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为什么可以拥有</a:t>
            </a:r>
            <a:r>
              <a:rPr lang="zh-CN" altLang="en-US" sz="9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超然物外</a:t>
            </a:r>
            <a:r>
              <a:rPr lang="zh-CN" altLang="en-US" sz="72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的快乐心境？</a:t>
            </a:r>
            <a:endParaRPr lang="zh-CN" altLang="en-US" sz="72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1"/>
          <p:cNvPicPr>
            <a:picLocks noChangeAspect="1"/>
          </p:cNvPicPr>
          <p:nvPr/>
        </p:nvPicPr>
        <p:blipFill>
          <a:blip r:embed="rId1"/>
          <a:srcRect l="22202" r="30316" b="31995"/>
          <a:stretch>
            <a:fillRect/>
          </a:stretch>
        </p:blipFill>
        <p:spPr bwMode="auto">
          <a:xfrm>
            <a:off x="-306388" y="2416175"/>
            <a:ext cx="5824538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图片 7"/>
          <p:cNvPicPr>
            <a:picLocks noChangeAspect="1"/>
          </p:cNvPicPr>
          <p:nvPr/>
        </p:nvPicPr>
        <p:blipFill>
          <a:blip r:embed="rId2"/>
          <a:srcRect l="32994" t="21513" r="29134" b="42921"/>
          <a:stretch>
            <a:fillRect/>
          </a:stretch>
        </p:blipFill>
        <p:spPr bwMode="auto">
          <a:xfrm>
            <a:off x="8712200" y="117475"/>
            <a:ext cx="34496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图片 8"/>
          <p:cNvPicPr>
            <a:picLocks noChangeAspect="1"/>
          </p:cNvPicPr>
          <p:nvPr/>
        </p:nvPicPr>
        <p:blipFill>
          <a:blip r:embed="rId3"/>
          <a:srcRect l="37181" t="22955" r="30867" b="44467"/>
          <a:stretch>
            <a:fillRect/>
          </a:stretch>
        </p:blipFill>
        <p:spPr bwMode="auto">
          <a:xfrm rot="216351">
            <a:off x="9339263" y="369888"/>
            <a:ext cx="263525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文本框 5"/>
          <p:cNvSpPr txBox="1">
            <a:spLocks noChangeArrowheads="1"/>
          </p:cNvSpPr>
          <p:nvPr/>
        </p:nvSpPr>
        <p:spPr bwMode="auto">
          <a:xfrm>
            <a:off x="741680" y="485140"/>
            <a:ext cx="435864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7200" b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天性乐观</a:t>
            </a:r>
            <a:endParaRPr lang="zh-CN" altLang="en-US" sz="7200" b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2931795" y="1841500"/>
            <a:ext cx="435864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智慧有趣</a:t>
            </a:r>
            <a:endParaRPr lang="zh-CN" altLang="en-US" sz="7200" b="1">
              <a:solidFill>
                <a:srgbClr val="00B05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6431280" y="2984500"/>
            <a:ext cx="419608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7200" b="1">
                <a:solidFill>
                  <a:schemeClr val="accent3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心态调节</a:t>
            </a:r>
            <a:endParaRPr lang="zh-CN" altLang="en-US" sz="7200" b="1">
              <a:solidFill>
                <a:schemeClr val="accent3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3543935" y="4385310"/>
            <a:ext cx="676338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热爱生活</a:t>
            </a:r>
            <a:endParaRPr lang="zh-CN" altLang="en-US" sz="9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图片 3"/>
          <p:cNvPicPr>
            <a:picLocks noChangeAspect="1"/>
          </p:cNvPicPr>
          <p:nvPr/>
        </p:nvPicPr>
        <p:blipFill>
          <a:blip r:embed="rId1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027045" y="152400"/>
            <a:ext cx="3602990" cy="1614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黄州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954020" y="2234565"/>
            <a:ext cx="3602990" cy="1614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惠州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48005" y="4856480"/>
            <a:ext cx="3602990" cy="1614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儋州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>
            <a:off x="3880485" y="1503680"/>
            <a:ext cx="13970" cy="1061085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H="1">
            <a:off x="2043430" y="3594735"/>
            <a:ext cx="1867535" cy="1362075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872480" y="19050"/>
            <a:ext cx="5667375" cy="2122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eaLnBrk="1" latinLnBrk="0" hangingPunct="1">
              <a:lnSpc>
                <a:spcPct val="10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二十余年的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1" latinLnBrk="0" hangingPunct="1">
              <a:lnSpc>
                <a:spcPct val="10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颠沛流离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695700" y="4602480"/>
            <a:ext cx="5667375" cy="2122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eaLnBrk="1" latinLnBrk="0" hangingPunct="1">
              <a:lnSpc>
                <a:spcPct val="10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可爱可敬的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1" latinLnBrk="0" hangingPunct="1">
              <a:lnSpc>
                <a:spcPct val="10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苏东坡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5930900" y="3871595"/>
            <a:ext cx="1397000" cy="803275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529580" y="2742565"/>
            <a:ext cx="6353175" cy="1106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eaLnBrk="1" latinLnBrk="0" hangingPunct="1">
              <a:lnSpc>
                <a:spcPct val="100000"/>
              </a:lnSpc>
            </a:pPr>
            <a:r>
              <a:rPr lang="zh-CN" altLang="en-US" sz="66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诗意的人间烟火</a:t>
            </a:r>
            <a:endParaRPr lang="zh-CN" altLang="en-US" sz="66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8039735" y="2032000"/>
            <a:ext cx="3810" cy="796925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6" grpId="0"/>
      <p:bldP spid="9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图片 3"/>
          <p:cNvPicPr>
            <a:picLocks noChangeAspect="1"/>
          </p:cNvPicPr>
          <p:nvPr/>
        </p:nvPicPr>
        <p:blipFill>
          <a:blip r:embed="rId1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232535" y="551815"/>
            <a:ext cx="10688320" cy="2745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5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你有什么收获？</a:t>
            </a:r>
            <a:endParaRPr lang="zh-CN" altLang="en-US" sz="115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41160" y="3545205"/>
            <a:ext cx="5179695" cy="2736255"/>
            <a:chOff x="9270" y="5878"/>
            <a:chExt cx="7604" cy="4053"/>
          </a:xfrm>
        </p:grpSpPr>
        <p:pic>
          <p:nvPicPr>
            <p:cNvPr id="4" name="图片 3" descr="timg[6]"/>
            <p:cNvPicPr>
              <a:picLocks noChangeAspect="1"/>
            </p:cNvPicPr>
            <p:nvPr/>
          </p:nvPicPr>
          <p:blipFill>
            <a:blip r:embed="rId4"/>
            <a:srcRect l="3794" t="14437" r="3100" b="10613"/>
            <a:stretch>
              <a:fillRect/>
            </a:stretch>
          </p:blipFill>
          <p:spPr>
            <a:xfrm>
              <a:off x="9270" y="5878"/>
              <a:ext cx="7604" cy="4053"/>
            </a:xfrm>
            <a:prstGeom prst="round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254" y="7030"/>
              <a:ext cx="4387" cy="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800" b="1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突围号</a:t>
              </a:r>
              <a:endParaRPr lang="zh-CN" altLang="en-US" sz="4800" b="1">
                <a:solidFill>
                  <a:schemeClr val="accent2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51840" y="3297555"/>
            <a:ext cx="10688320" cy="1337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实现困境中的超脱</a:t>
            </a:r>
            <a:endParaRPr lang="zh-CN" altLang="en-US" sz="5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75920" y="4718050"/>
            <a:ext cx="10688320" cy="1337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54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拥有快乐自足的一生</a:t>
            </a:r>
            <a:endParaRPr lang="zh-CN" altLang="en-US" sz="54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图片 3"/>
          <p:cNvPicPr>
            <a:picLocks noChangeAspect="1"/>
          </p:cNvPicPr>
          <p:nvPr/>
        </p:nvPicPr>
        <p:blipFill>
          <a:blip r:embed="rId1"/>
          <a:srcRect l="52199" t="25885" r="22122" b="38280"/>
          <a:stretch>
            <a:fillRect/>
          </a:stretch>
        </p:blipFill>
        <p:spPr bwMode="auto">
          <a:xfrm>
            <a:off x="-66675" y="-68263"/>
            <a:ext cx="233838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3075" y="4192588"/>
            <a:ext cx="28289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09263">
            <a:off x="9623425" y="3357563"/>
            <a:ext cx="13890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69240" y="513080"/>
            <a:ext cx="11654155" cy="563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60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课后阅读余秋雨先生的《苏东坡突围》，深入理解黄州对苏轼的文学创作及中国文学史的特殊意义。</a:t>
            </a:r>
            <a:endParaRPr lang="zh-CN" altLang="en-US" sz="6000" b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图片 1"/>
          <p:cNvPicPr>
            <a:picLocks noChangeAspect="1"/>
          </p:cNvPicPr>
          <p:nvPr/>
        </p:nvPicPr>
        <p:blipFill>
          <a:blip r:embed="rId1"/>
          <a:srcRect l="52199" t="25885" r="22122" b="38280"/>
          <a:stretch>
            <a:fillRect/>
          </a:stretch>
        </p:blipFill>
        <p:spPr bwMode="auto">
          <a:xfrm>
            <a:off x="0" y="0"/>
            <a:ext cx="2338388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3008994" y="1866471"/>
            <a:ext cx="7513955" cy="186118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500" b="1" dirty="0">
                <a:solidFill>
                  <a:srgbClr val="6D6A65"/>
                </a:solidFill>
                <a:latin typeface="楷体" panose="02010609060101010101" charset="-122"/>
                <a:ea typeface="楷体" panose="02010609060101010101" charset="-122"/>
              </a:rPr>
              <a:t>感谢聆听！</a:t>
            </a:r>
            <a:endParaRPr lang="zh-CN" altLang="en-US" sz="11500" b="1" dirty="0">
              <a:solidFill>
                <a:srgbClr val="6D6A6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9643258">
            <a:off x="1975979" y="2875709"/>
            <a:ext cx="1110167" cy="11702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3259816">
            <a:off x="9431174" y="4036026"/>
            <a:ext cx="814517" cy="85856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 bwMode="auto">
          <a:xfrm>
            <a:off x="0" y="3727450"/>
            <a:ext cx="12203113" cy="3130550"/>
            <a:chOff x="0" y="3726746"/>
            <a:chExt cx="12203015" cy="3131254"/>
          </a:xfrm>
        </p:grpSpPr>
        <p:pic>
          <p:nvPicPr>
            <p:cNvPr id="69638" name="图片 8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726746"/>
              <a:ext cx="10058400" cy="3131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39" name="图片 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10058396" y="3739447"/>
              <a:ext cx="2144619" cy="3118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2000</Words>
  <Application>WPS 演示</Application>
  <PresentationFormat>自訂</PresentationFormat>
  <Paragraphs>211</Paragraphs>
  <Slides>37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8" baseType="lpstr">
      <vt:lpstr>Arial</vt:lpstr>
      <vt:lpstr>宋体</vt:lpstr>
      <vt:lpstr>Wingdings</vt:lpstr>
      <vt:lpstr>Calibri Light</vt:lpstr>
      <vt:lpstr>楷体</vt:lpstr>
      <vt:lpstr>方正启体繁体</vt:lpstr>
      <vt:lpstr>方正楷体简体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商业计划书2</dc:title>
  <dc:creator>Administrator</dc:creator>
  <cp:lastModifiedBy>xikun</cp:lastModifiedBy>
  <cp:revision>54</cp:revision>
  <dcterms:created xsi:type="dcterms:W3CDTF">2018-09-13T06:34:00Z</dcterms:created>
  <dcterms:modified xsi:type="dcterms:W3CDTF">2019-05-15T15:48:43Z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